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0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9102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98206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97309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96412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995515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394619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793721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192824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orient="horz" pos="2879">
          <p15:clr>
            <a:srgbClr val="A4A3A4"/>
          </p15:clr>
        </p15:guide>
        <p15:guide id="15" orient="horz" pos="770">
          <p15:clr>
            <a:srgbClr val="A4A3A4"/>
          </p15:clr>
        </p15:guide>
        <p15:guide id="16" orient="horz" pos="2777">
          <p15:clr>
            <a:srgbClr val="A4A3A4"/>
          </p15:clr>
        </p15:guide>
        <p15:guide id="17" orient="horz" pos="838">
          <p15:clr>
            <a:srgbClr val="A4A3A4"/>
          </p15:clr>
        </p15:guide>
        <p15:guide id="18" pos="2880">
          <p15:clr>
            <a:srgbClr val="A4A3A4"/>
          </p15:clr>
        </p15:guide>
        <p15:guide id="19" pos="367">
          <p15:clr>
            <a:srgbClr val="A4A3A4"/>
          </p15:clr>
        </p15:guide>
        <p15:guide id="20" pos="5393">
          <p15:clr>
            <a:srgbClr val="A4A3A4"/>
          </p15:clr>
        </p15:guide>
        <p15:guide id="21" pos="661">
          <p15:clr>
            <a:srgbClr val="A4A3A4"/>
          </p15:clr>
        </p15:guide>
        <p15:guide id="22" pos="5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  <a:srgbClr val="72A1C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707" autoAdjust="0"/>
  </p:normalViewPr>
  <p:slideViewPr>
    <p:cSldViewPr showGuides="1">
      <p:cViewPr varScale="1">
        <p:scale>
          <a:sx n="97" d="100"/>
          <a:sy n="97" d="100"/>
        </p:scale>
        <p:origin x="912" y="7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orient="horz" pos="2879"/>
        <p:guide orient="horz" pos="770"/>
        <p:guide orient="horz" pos="2777"/>
        <p:guide orient="horz" pos="838"/>
        <p:guide pos="2880"/>
        <p:guide pos="367"/>
        <p:guide pos="5393"/>
        <p:guide pos="661"/>
        <p:guide pos="50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0DCEF-5F5D-4D79-9CE8-062D3690AD67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2DFA-5390-4623-BC42-87AC8315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9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 userDrawn="1"/>
        </p:nvSpPr>
        <p:spPr bwMode="gray">
          <a:xfrm>
            <a:off x="8316422" y="339502"/>
            <a:ext cx="769441" cy="1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800" b="0" dirty="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8" name="TextBox 408"/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>
              <a:spcBef>
                <a:spcPts val="600"/>
              </a:spcBef>
            </a:pP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baseline="0" dirty="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pic>
        <p:nvPicPr>
          <p:cNvPr id="9" name="Picture 8" descr="peopl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31590"/>
            <a:ext cx="2351959" cy="2917746"/>
          </a:xfrm>
          <a:prstGeom prst="rect">
            <a:avLst/>
          </a:prstGeom>
        </p:spPr>
      </p:pic>
      <p:sp>
        <p:nvSpPr>
          <p:cNvPr id="15" name="TextBox 382"/>
          <p:cNvSpPr txBox="1">
            <a:spLocks noChangeArrowheads="1"/>
          </p:cNvSpPr>
          <p:nvPr userDrawn="1"/>
        </p:nvSpPr>
        <p:spPr bwMode="gray">
          <a:xfrm>
            <a:off x="2915816" y="3003798"/>
            <a:ext cx="1368153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600" b="1" i="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pic>
        <p:nvPicPr>
          <p:cNvPr id="17" name="Picture 16" descr="scotla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2532602" cy="3356992"/>
          </a:xfrm>
          <a:prstGeom prst="rect">
            <a:avLst/>
          </a:prstGeom>
        </p:spPr>
      </p:pic>
      <p:sp>
        <p:nvSpPr>
          <p:cNvPr id="18" name="TextBox 382"/>
          <p:cNvSpPr txBox="1">
            <a:spLocks noChangeArrowheads="1"/>
          </p:cNvSpPr>
          <p:nvPr userDrawn="1"/>
        </p:nvSpPr>
        <p:spPr bwMode="gray">
          <a:xfrm>
            <a:off x="808140" y="3291692"/>
            <a:ext cx="1422963" cy="53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b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</a:p>
        </p:txBody>
      </p:sp>
      <p:sp>
        <p:nvSpPr>
          <p:cNvPr id="22" name="TextBox 382"/>
          <p:cNvSpPr txBox="1">
            <a:spLocks noChangeArrowheads="1"/>
          </p:cNvSpPr>
          <p:nvPr userDrawn="1"/>
        </p:nvSpPr>
        <p:spPr bwMode="gray">
          <a:xfrm>
            <a:off x="0" y="155751"/>
            <a:ext cx="9144000" cy="2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PAMCo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1 2020: 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Covering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January</a:t>
            </a:r>
            <a:r>
              <a:rPr lang="en-GB" altLang="en-US" sz="1200" b="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2019 –</a:t>
            </a:r>
            <a:r>
              <a:rPr lang="en-GB" altLang="en-US" sz="1200" b="0" baseline="0" dirty="0" smtClean="0">
                <a:solidFill>
                  <a:schemeClr val="bg1"/>
                </a:solidFill>
                <a:latin typeface="Arial"/>
                <a:cs typeface="Arial"/>
              </a:rPr>
              <a:t> December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 2019 (November 2019 </a:t>
            </a:r>
            <a:r>
              <a:rPr lang="en-GB" altLang="en-US" sz="1200" b="0" dirty="0" err="1">
                <a:solidFill>
                  <a:schemeClr val="bg1"/>
                </a:solidFill>
                <a:latin typeface="Arial"/>
                <a:cs typeface="Arial"/>
              </a:rPr>
              <a:t>Comscore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 data)</a:t>
            </a:r>
          </a:p>
        </p:txBody>
      </p:sp>
      <p:sp>
        <p:nvSpPr>
          <p:cNvPr id="23" name="TextBox 1"/>
          <p:cNvSpPr txBox="1"/>
          <p:nvPr userDrawn="1"/>
        </p:nvSpPr>
        <p:spPr>
          <a:xfrm>
            <a:off x="-22794" y="4377277"/>
            <a:ext cx="1426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  <a:r>
              <a:rPr lang="en-GB" sz="800" b="1" baseline="0" dirty="0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Scotland</a:t>
            </a:r>
            <a:endParaRPr lang="en-GB" sz="800" b="1" dirty="0">
              <a:solidFill>
                <a:srgbClr val="5C5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mobi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4" y="3015748"/>
            <a:ext cx="823340" cy="1368152"/>
          </a:xfrm>
          <a:prstGeom prst="rect">
            <a:avLst/>
          </a:prstGeom>
        </p:spPr>
      </p:pic>
      <p:pic>
        <p:nvPicPr>
          <p:cNvPr id="28" name="Picture 27" descr="desktop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83" y="1491630"/>
            <a:ext cx="1580043" cy="1440160"/>
          </a:xfrm>
          <a:prstGeom prst="rect">
            <a:avLst/>
          </a:prstGeom>
        </p:spPr>
      </p:pic>
      <p:pic>
        <p:nvPicPr>
          <p:cNvPr id="29" name="Picture 28" descr="table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84" y="2997431"/>
            <a:ext cx="946290" cy="1344729"/>
          </a:xfrm>
          <a:prstGeom prst="rect">
            <a:avLst/>
          </a:prstGeom>
        </p:spPr>
      </p:pic>
      <p:sp>
        <p:nvSpPr>
          <p:cNvPr id="30" name="TextBox 382"/>
          <p:cNvSpPr txBox="1">
            <a:spLocks noChangeArrowheads="1"/>
          </p:cNvSpPr>
          <p:nvPr userDrawn="1"/>
        </p:nvSpPr>
        <p:spPr bwMode="gray">
          <a:xfrm>
            <a:off x="7205044" y="4252345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31" name="TextBox 382"/>
          <p:cNvSpPr txBox="1">
            <a:spLocks noChangeArrowheads="1"/>
          </p:cNvSpPr>
          <p:nvPr userDrawn="1"/>
        </p:nvSpPr>
        <p:spPr bwMode="gray">
          <a:xfrm>
            <a:off x="5232926" y="4255270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Phone</a:t>
            </a:r>
          </a:p>
        </p:txBody>
      </p:sp>
      <p:sp>
        <p:nvSpPr>
          <p:cNvPr id="32" name="TextBox 382"/>
          <p:cNvSpPr txBox="1">
            <a:spLocks noChangeArrowheads="1"/>
          </p:cNvSpPr>
          <p:nvPr userDrawn="1"/>
        </p:nvSpPr>
        <p:spPr bwMode="gray">
          <a:xfrm>
            <a:off x="7236436" y="274694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CE267C"/>
                </a:solidFill>
                <a:latin typeface="Arial"/>
                <a:cs typeface="Arial"/>
              </a:rPr>
              <a:t>Desktop</a:t>
            </a:r>
          </a:p>
        </p:txBody>
      </p:sp>
      <p:sp>
        <p:nvSpPr>
          <p:cNvPr id="33" name="TextBox 382"/>
          <p:cNvSpPr txBox="1">
            <a:spLocks noChangeArrowheads="1"/>
          </p:cNvSpPr>
          <p:nvPr userDrawn="1"/>
        </p:nvSpPr>
        <p:spPr bwMode="gray">
          <a:xfrm>
            <a:off x="4695055" y="1174808"/>
            <a:ext cx="4448945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i="0" dirty="0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pic>
        <p:nvPicPr>
          <p:cNvPr id="34" name="Picture 33" descr="newspape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3" y="1491629"/>
            <a:ext cx="1728192" cy="1413975"/>
          </a:xfrm>
          <a:prstGeom prst="rect">
            <a:avLst/>
          </a:prstGeom>
        </p:spPr>
      </p:pic>
      <p:sp>
        <p:nvSpPr>
          <p:cNvPr id="35" name="TextBox 382"/>
          <p:cNvSpPr txBox="1">
            <a:spLocks noChangeArrowheads="1"/>
          </p:cNvSpPr>
          <p:nvPr userDrawn="1"/>
        </p:nvSpPr>
        <p:spPr bwMode="gray">
          <a:xfrm>
            <a:off x="5225153" y="273610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36" name="TextBox 409"/>
          <p:cNvSpPr txBox="1">
            <a:spLocks noChangeArrowheads="1"/>
          </p:cNvSpPr>
          <p:nvPr userDrawn="1"/>
        </p:nvSpPr>
        <p:spPr bwMode="auto">
          <a:xfrm>
            <a:off x="7020272" y="4659982"/>
            <a:ext cx="2232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0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4"/>
          <p:cNvSpPr txBox="1">
            <a:spLocks noChangeArrowheads="1"/>
          </p:cNvSpPr>
          <p:nvPr userDrawn="1"/>
        </p:nvSpPr>
        <p:spPr bwMode="gray">
          <a:xfrm>
            <a:off x="8316422" y="339502"/>
            <a:ext cx="769441" cy="1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800" b="0" dirty="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20" name="TextBox 408"/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>
              <a:spcBef>
                <a:spcPts val="600"/>
              </a:spcBef>
            </a:pP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baseline="0" dirty="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21" name="TextBox 409"/>
          <p:cNvSpPr txBox="1">
            <a:spLocks noChangeArrowheads="1"/>
          </p:cNvSpPr>
          <p:nvPr userDrawn="1"/>
        </p:nvSpPr>
        <p:spPr bwMode="auto">
          <a:xfrm>
            <a:off x="7020272" y="4659982"/>
            <a:ext cx="2232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3" name="Picture 22" descr="u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50"/>
            <a:ext cx="2478132" cy="3878238"/>
          </a:xfrm>
          <a:prstGeom prst="rect">
            <a:avLst/>
          </a:prstGeom>
        </p:spPr>
      </p:pic>
      <p:pic>
        <p:nvPicPr>
          <p:cNvPr id="24" name="Picture 23" descr="peopl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0" y="1203598"/>
            <a:ext cx="2351959" cy="2917746"/>
          </a:xfrm>
          <a:prstGeom prst="rect">
            <a:avLst/>
          </a:prstGeom>
        </p:spPr>
      </p:pic>
      <p:sp>
        <p:nvSpPr>
          <p:cNvPr id="36" name="TextBox 382"/>
          <p:cNvSpPr txBox="1">
            <a:spLocks noChangeArrowheads="1"/>
          </p:cNvSpPr>
          <p:nvPr userDrawn="1"/>
        </p:nvSpPr>
        <p:spPr bwMode="gray">
          <a:xfrm>
            <a:off x="2932961" y="3048384"/>
            <a:ext cx="1368153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600" b="1" i="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37" name="TextBox 382"/>
          <p:cNvSpPr txBox="1">
            <a:spLocks noChangeArrowheads="1"/>
          </p:cNvSpPr>
          <p:nvPr userDrawn="1"/>
        </p:nvSpPr>
        <p:spPr bwMode="gray">
          <a:xfrm>
            <a:off x="1162500" y="3797042"/>
            <a:ext cx="1368152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b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</a:p>
        </p:txBody>
      </p:sp>
      <p:sp>
        <p:nvSpPr>
          <p:cNvPr id="25" name="TextBox 1"/>
          <p:cNvSpPr txBox="1"/>
          <p:nvPr userDrawn="1"/>
        </p:nvSpPr>
        <p:spPr>
          <a:xfrm>
            <a:off x="-30772" y="4372151"/>
            <a:ext cx="1152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26" name="TextBox 382"/>
          <p:cNvSpPr txBox="1">
            <a:spLocks noChangeArrowheads="1"/>
          </p:cNvSpPr>
          <p:nvPr userDrawn="1"/>
        </p:nvSpPr>
        <p:spPr bwMode="gray">
          <a:xfrm>
            <a:off x="0" y="155751"/>
            <a:ext cx="9144000" cy="2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PAMCo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1 2020: 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Covering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January 2019 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December</a:t>
            </a:r>
            <a:r>
              <a:rPr lang="en-GB" altLang="en-US" sz="1200" b="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2019 (November 2019 </a:t>
            </a:r>
            <a:r>
              <a:rPr lang="en-GB" altLang="en-US" sz="1200" b="0" dirty="0" err="1">
                <a:solidFill>
                  <a:schemeClr val="bg1"/>
                </a:solidFill>
                <a:latin typeface="Arial"/>
                <a:cs typeface="Arial"/>
              </a:rPr>
              <a:t>Comscore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 data)</a:t>
            </a:r>
          </a:p>
        </p:txBody>
      </p:sp>
      <p:pic>
        <p:nvPicPr>
          <p:cNvPr id="40" name="Picture 39" descr="mobi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4" y="3015748"/>
            <a:ext cx="823340" cy="1368152"/>
          </a:xfrm>
          <a:prstGeom prst="rect">
            <a:avLst/>
          </a:prstGeom>
        </p:spPr>
      </p:pic>
      <p:pic>
        <p:nvPicPr>
          <p:cNvPr id="41" name="Picture 40" descr="desktop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83" y="1491630"/>
            <a:ext cx="1580043" cy="1440160"/>
          </a:xfrm>
          <a:prstGeom prst="rect">
            <a:avLst/>
          </a:prstGeom>
        </p:spPr>
      </p:pic>
      <p:pic>
        <p:nvPicPr>
          <p:cNvPr id="42" name="Picture 41" descr="table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84" y="2997431"/>
            <a:ext cx="946290" cy="1344729"/>
          </a:xfrm>
          <a:prstGeom prst="rect">
            <a:avLst/>
          </a:prstGeom>
        </p:spPr>
      </p:pic>
      <p:sp>
        <p:nvSpPr>
          <p:cNvPr id="43" name="TextBox 382"/>
          <p:cNvSpPr txBox="1">
            <a:spLocks noChangeArrowheads="1"/>
          </p:cNvSpPr>
          <p:nvPr userDrawn="1"/>
        </p:nvSpPr>
        <p:spPr bwMode="gray">
          <a:xfrm>
            <a:off x="7205044" y="4252345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44" name="TextBox 382"/>
          <p:cNvSpPr txBox="1">
            <a:spLocks noChangeArrowheads="1"/>
          </p:cNvSpPr>
          <p:nvPr userDrawn="1"/>
        </p:nvSpPr>
        <p:spPr bwMode="gray">
          <a:xfrm>
            <a:off x="5232926" y="4255270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Phone</a:t>
            </a:r>
          </a:p>
        </p:txBody>
      </p:sp>
      <p:sp>
        <p:nvSpPr>
          <p:cNvPr id="45" name="TextBox 382"/>
          <p:cNvSpPr txBox="1">
            <a:spLocks noChangeArrowheads="1"/>
          </p:cNvSpPr>
          <p:nvPr userDrawn="1"/>
        </p:nvSpPr>
        <p:spPr bwMode="gray">
          <a:xfrm>
            <a:off x="7236436" y="274694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CE267C"/>
                </a:solidFill>
                <a:latin typeface="Arial"/>
                <a:cs typeface="Arial"/>
              </a:rPr>
              <a:t>Desktop</a:t>
            </a:r>
          </a:p>
        </p:txBody>
      </p:sp>
      <p:sp>
        <p:nvSpPr>
          <p:cNvPr id="46" name="TextBox 382"/>
          <p:cNvSpPr txBox="1">
            <a:spLocks noChangeArrowheads="1"/>
          </p:cNvSpPr>
          <p:nvPr userDrawn="1"/>
        </p:nvSpPr>
        <p:spPr bwMode="gray">
          <a:xfrm>
            <a:off x="4695055" y="1174808"/>
            <a:ext cx="4448945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i="0" dirty="0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pic>
        <p:nvPicPr>
          <p:cNvPr id="47" name="Picture 46" descr="newspape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3" y="1491629"/>
            <a:ext cx="1728192" cy="1413975"/>
          </a:xfrm>
          <a:prstGeom prst="rect">
            <a:avLst/>
          </a:prstGeom>
        </p:spPr>
      </p:pic>
      <p:sp>
        <p:nvSpPr>
          <p:cNvPr id="48" name="TextBox 382"/>
          <p:cNvSpPr txBox="1">
            <a:spLocks noChangeArrowheads="1"/>
          </p:cNvSpPr>
          <p:nvPr userDrawn="1"/>
        </p:nvSpPr>
        <p:spPr bwMode="gray">
          <a:xfrm>
            <a:off x="5225153" y="273610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22238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319" y="0"/>
            <a:ext cx="9156321" cy="555526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356" y="4587975"/>
            <a:ext cx="9158356" cy="555526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endParaRPr lang="en-US"/>
          </a:p>
        </p:txBody>
      </p:sp>
      <p:pic>
        <p:nvPicPr>
          <p:cNvPr id="9" name="Picture 8" descr="logo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1001254" cy="288032"/>
          </a:xfrm>
          <a:prstGeom prst="rect">
            <a:avLst/>
          </a:prstGeom>
        </p:spPr>
      </p:pic>
      <p:pic>
        <p:nvPicPr>
          <p:cNvPr id="10" name="Picture 9" descr="lin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8" y="3"/>
            <a:ext cx="427247" cy="4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64.emf"/><Relationship Id="rId4" Type="http://schemas.openxmlformats.org/officeDocument/2006/relationships/image" Target="../media/image5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5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25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50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3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50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emf"/><Relationship Id="rId5" Type="http://schemas.openxmlformats.org/officeDocument/2006/relationships/image" Target="../media/image48.emf"/><Relationship Id="rId4" Type="http://schemas.openxmlformats.org/officeDocument/2006/relationships/image" Target="../media/image9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55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emf"/><Relationship Id="rId5" Type="http://schemas.openxmlformats.org/officeDocument/2006/relationships/image" Target="../media/image48.emf"/><Relationship Id="rId4" Type="http://schemas.openxmlformats.org/officeDocument/2006/relationships/image" Target="../media/image10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50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59.emf"/><Relationship Id="rId4" Type="http://schemas.openxmlformats.org/officeDocument/2006/relationships/image" Target="../media/image9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94.emf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48.emf"/><Relationship Id="rId4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6640643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72163" y="3597275"/>
            <a:ext cx="447675" cy="304800"/>
          </a:xfrm>
          <a:prstGeom prst="rect">
            <a:avLst/>
          </a:prstGeom>
        </p:spPr>
      </p:pic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Published Media</a:t>
            </a:r>
          </a:p>
        </p:txBody>
      </p:sp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22947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0152" y="1875132"/>
            <a:ext cx="609600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76898732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3525838"/>
            <a:ext cx="609600" cy="3048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70514732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3363912"/>
            <a:ext cx="904875" cy="466725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253670115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812088" y="1955800"/>
            <a:ext cx="609600" cy="317500"/>
            <a:chOff x="4921" y="1232"/>
            <a:chExt cx="384" cy="20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21" y="12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951" y="1238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smtClean="0">
                  <a:solidFill>
                    <a:srgbClr val="CA2477"/>
                  </a:solidFill>
                </a:rPr>
                <a:t>43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CA2477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3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338330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4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18647805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9499294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7172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0561361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77701225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1356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02816576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9919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(Digital Only)</a:t>
            </a:r>
          </a:p>
        </p:txBody>
      </p:sp>
      <p:sp>
        <p:nvSpPr>
          <p:cNvPr id="5" name="TextBox 382"/>
          <p:cNvSpPr txBox="1">
            <a:spLocks noChangeArrowheads="1"/>
          </p:cNvSpPr>
          <p:nvPr/>
        </p:nvSpPr>
        <p:spPr bwMode="gray">
          <a:xfrm>
            <a:off x="5868144" y="1801027"/>
            <a:ext cx="720080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1298E3"/>
                </a:solidFill>
                <a:latin typeface="Arial"/>
                <a:cs typeface="Arial"/>
              </a:rPr>
              <a:t>N/A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788727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91311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06606793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199046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3877796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358135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5455933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350991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Published Media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419435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0015940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2039911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37642410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8098" y="3579862"/>
            <a:ext cx="447675" cy="304800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740650" y="1979613"/>
            <a:ext cx="609600" cy="317500"/>
            <a:chOff x="4876" y="1247"/>
            <a:chExt cx="384" cy="2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76" y="1247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906" y="1253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smtClean="0">
                  <a:solidFill>
                    <a:srgbClr val="CA2477"/>
                  </a:solidFill>
                </a:rPr>
                <a:t>41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CA2477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8"/>
          <p:cNvGrpSpPr>
            <a:grpSpLocks noChangeAspect="1"/>
          </p:cNvGrpSpPr>
          <p:nvPr/>
        </p:nvGrpSpPr>
        <p:grpSpPr bwMode="auto">
          <a:xfrm>
            <a:off x="7781925" y="3530600"/>
            <a:ext cx="609600" cy="317500"/>
            <a:chOff x="4902" y="2224"/>
            <a:chExt cx="384" cy="200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902" y="2224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932" y="2230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64AA27"/>
                  </a:solidFill>
                  <a:effectLst/>
                  <a:latin typeface="Arial" panose="020B0604020202020204" pitchFamily="34" charset="0"/>
                </a:rPr>
                <a:t>23%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6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Newsbrands 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209415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0154648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96518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16598852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8098" y="3579862"/>
            <a:ext cx="447675" cy="304800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812088" y="1924050"/>
            <a:ext cx="609600" cy="317500"/>
            <a:chOff x="4921" y="1212"/>
            <a:chExt cx="384" cy="2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21" y="12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951" y="1218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CA2477"/>
                  </a:solidFill>
                  <a:effectLst/>
                  <a:latin typeface="Arial" panose="020B0604020202020204" pitchFamily="34" charset="0"/>
                </a:rPr>
                <a:t>37%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8"/>
          <p:cNvGrpSpPr>
            <a:grpSpLocks noChangeAspect="1"/>
          </p:cNvGrpSpPr>
          <p:nvPr/>
        </p:nvGrpSpPr>
        <p:grpSpPr bwMode="auto">
          <a:xfrm>
            <a:off x="7786688" y="3508375"/>
            <a:ext cx="609600" cy="317500"/>
            <a:chOff x="4905" y="2210"/>
            <a:chExt cx="384" cy="200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905" y="221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935" y="2216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64AA27"/>
                  </a:solidFill>
                  <a:effectLst/>
                  <a:latin typeface="Arial" panose="020B0604020202020204" pitchFamily="34" charset="0"/>
                </a:rPr>
                <a:t>21%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(Qualities)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903602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1295842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78545356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46578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5431171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87741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3194787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9189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71809642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(Mid Markets)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7471335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987675" y="2552702"/>
            <a:ext cx="1485900" cy="554038"/>
            <a:chOff x="1882" y="1608"/>
            <a:chExt cx="936" cy="349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82" y="1620"/>
              <a:ext cx="93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020" y="1608"/>
              <a:ext cx="66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2.6m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812" y="162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812" y="162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812" y="190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812" y="190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3"/>
          <p:cNvGrpSpPr>
            <a:grpSpLocks noChangeAspect="1"/>
          </p:cNvGrpSpPr>
          <p:nvPr/>
        </p:nvGrpSpPr>
        <p:grpSpPr bwMode="auto">
          <a:xfrm>
            <a:off x="1042988" y="2697166"/>
            <a:ext cx="923925" cy="554038"/>
            <a:chOff x="657" y="1699"/>
            <a:chExt cx="582" cy="349"/>
          </a:xfrm>
        </p:grpSpPr>
        <p:sp>
          <p:nvSpPr>
            <p:cNvPr id="1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657" y="1711"/>
              <a:ext cx="5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57" y="1699"/>
              <a:ext cx="58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600" b="1" dirty="0" smtClean="0">
                  <a:solidFill>
                    <a:srgbClr val="FFFFFF"/>
                  </a:solidFill>
                </a:rPr>
                <a:t>58</a:t>
              </a:r>
              <a:r>
                <a:rPr kumimoji="0" lang="en-US" altLang="en-US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18"/>
          <p:cNvGrpSpPr>
            <a:grpSpLocks noChangeAspect="1"/>
          </p:cNvGrpSpPr>
          <p:nvPr/>
        </p:nvGrpSpPr>
        <p:grpSpPr bwMode="auto">
          <a:xfrm>
            <a:off x="7664450" y="1970615"/>
            <a:ext cx="636588" cy="317500"/>
            <a:chOff x="4876" y="1262"/>
            <a:chExt cx="401" cy="200"/>
          </a:xfrm>
        </p:grpSpPr>
        <p:sp>
          <p:nvSpPr>
            <p:cNvPr id="22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876" y="126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954" y="1268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smtClean="0">
                  <a:solidFill>
                    <a:srgbClr val="CA2477"/>
                  </a:solidFill>
                </a:rPr>
                <a:t>16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CA2477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2"/>
          <p:cNvGrpSpPr>
            <a:grpSpLocks noChangeAspect="1"/>
          </p:cNvGrpSpPr>
          <p:nvPr/>
        </p:nvGrpSpPr>
        <p:grpSpPr bwMode="auto">
          <a:xfrm>
            <a:off x="5846763" y="3579813"/>
            <a:ext cx="447675" cy="304800"/>
            <a:chOff x="3683" y="2255"/>
            <a:chExt cx="282" cy="192"/>
          </a:xfrm>
        </p:grpSpPr>
        <p:sp>
          <p:nvSpPr>
            <p:cNvPr id="2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683" y="2255"/>
              <a:ext cx="2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707" y="2285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64AA27"/>
                  </a:solidFill>
                  <a:effectLst/>
                  <a:latin typeface="Arial" panose="020B0604020202020204" pitchFamily="34" charset="0"/>
                </a:rPr>
                <a:t>43%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 bwMode="auto">
          <a:xfrm>
            <a:off x="7740650" y="3508375"/>
            <a:ext cx="609600" cy="314325"/>
            <a:chOff x="4876" y="2210"/>
            <a:chExt cx="384" cy="198"/>
          </a:xfrm>
        </p:grpSpPr>
        <p:sp>
          <p:nvSpPr>
            <p:cNvPr id="28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876" y="221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906" y="2214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smtClean="0">
                  <a:solidFill>
                    <a:srgbClr val="64AA27"/>
                  </a:solidFill>
                </a:rPr>
                <a:t>10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64AA27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3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(Populars)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117778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898853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09867383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52670972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146" y="194710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22808258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80761972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Scottish Regional Newsbrands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126457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2092128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9104637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55226873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71413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90849580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9626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49248327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Magazines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542936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8981492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08930406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4815585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4710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51169931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69096101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744145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6887242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24637164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4651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64334706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4710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85180920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68231169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Newsbrands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200091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63838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38264692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8269928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75094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73944268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359871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24301700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3525763"/>
            <a:ext cx="609600" cy="304800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812088" y="1955800"/>
            <a:ext cx="609600" cy="317500"/>
            <a:chOff x="4921" y="1232"/>
            <a:chExt cx="384" cy="2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21" y="123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951" y="1238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CA2477"/>
                  </a:solidFill>
                  <a:effectLst/>
                  <a:latin typeface="Arial" panose="020B0604020202020204" pitchFamily="34" charset="0"/>
                </a:rPr>
                <a:t>39%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645586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9296489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9864574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9251667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4710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96920110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501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19668279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082155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902440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0148913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01404775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0808633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1986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55757616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752464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01887116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4099492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227844474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4710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577387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501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80825977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(Digital Only)</a:t>
            </a:r>
          </a:p>
        </p:txBody>
      </p:sp>
      <p:sp>
        <p:nvSpPr>
          <p:cNvPr id="5" name="TextBox 382"/>
          <p:cNvSpPr txBox="1">
            <a:spLocks noChangeArrowheads="1"/>
          </p:cNvSpPr>
          <p:nvPr/>
        </p:nvSpPr>
        <p:spPr bwMode="gray">
          <a:xfrm>
            <a:off x="5868144" y="1825145"/>
            <a:ext cx="720080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1298E3"/>
                </a:solidFill>
                <a:latin typeface="Arial"/>
                <a:cs typeface="Arial"/>
              </a:rPr>
              <a:t>N/A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696809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643758"/>
            <a:ext cx="904875" cy="5810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69371873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15816" y="2499742"/>
            <a:ext cx="1476375" cy="581025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33630659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191063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26568809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9980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63723827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3532347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(Qualities)</a:t>
            </a:r>
          </a:p>
        </p:txBody>
      </p:sp>
      <p:sp>
        <p:nvSpPr>
          <p:cNvPr id="5" name="TextBox 382"/>
          <p:cNvSpPr txBox="1">
            <a:spLocks noChangeArrowheads="1"/>
          </p:cNvSpPr>
          <p:nvPr/>
        </p:nvSpPr>
        <p:spPr bwMode="gray">
          <a:xfrm>
            <a:off x="5868144" y="1801027"/>
            <a:ext cx="720080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sz="2000" b="1" dirty="0">
              <a:solidFill>
                <a:srgbClr val="1298E3"/>
              </a:solidFill>
              <a:latin typeface="Arial"/>
              <a:cs typeface="Arial"/>
            </a:endParaRPr>
          </a:p>
        </p:txBody>
      </p:sp>
      <p:sp>
        <p:nvSpPr>
          <p:cNvPr id="6" name="TextBox 382"/>
          <p:cNvSpPr txBox="1">
            <a:spLocks noChangeArrowheads="1"/>
          </p:cNvSpPr>
          <p:nvPr/>
        </p:nvSpPr>
        <p:spPr bwMode="gray">
          <a:xfrm>
            <a:off x="7452320" y="1897153"/>
            <a:ext cx="1152128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sz="2000" b="1" dirty="0">
              <a:solidFill>
                <a:srgbClr val="CA2477"/>
              </a:solidFill>
              <a:latin typeface="Arial"/>
              <a:cs typeface="Arial"/>
            </a:endParaRPr>
          </a:p>
        </p:txBody>
      </p:sp>
      <p:sp>
        <p:nvSpPr>
          <p:cNvPr id="7" name="TextBox 382"/>
          <p:cNvSpPr txBox="1">
            <a:spLocks noChangeArrowheads="1"/>
          </p:cNvSpPr>
          <p:nvPr/>
        </p:nvSpPr>
        <p:spPr bwMode="gray">
          <a:xfrm>
            <a:off x="7740352" y="3435846"/>
            <a:ext cx="648072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sz="2000" b="1" dirty="0">
              <a:solidFill>
                <a:srgbClr val="64AA27"/>
              </a:solidFill>
              <a:latin typeface="Arial"/>
              <a:cs typeface="Arial"/>
            </a:endParaRPr>
          </a:p>
        </p:txBody>
      </p:sp>
      <p:sp>
        <p:nvSpPr>
          <p:cNvPr id="8" name="TextBox 382"/>
          <p:cNvSpPr txBox="1">
            <a:spLocks noChangeArrowheads="1"/>
          </p:cNvSpPr>
          <p:nvPr/>
        </p:nvSpPr>
        <p:spPr bwMode="gray">
          <a:xfrm>
            <a:off x="5796136" y="3578533"/>
            <a:ext cx="576064" cy="2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b="1" dirty="0">
              <a:solidFill>
                <a:srgbClr val="64AA27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716834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5170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9956039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15" name="Picture 14"/>
          <p:cNvPicPr/>
          <p:nvPr>
            <p:extLst>
              <p:ext uri="{D42A27DB-BD31-4B8C-83A1-F6EECF244321}">
                <p14:modId xmlns:p14="http://schemas.microsoft.com/office/powerpoint/2010/main" val="321116884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3384" y="1875097"/>
            <a:ext cx="609600" cy="304800"/>
          </a:xfrm>
          <a:prstGeom prst="rect">
            <a:avLst/>
          </a:prstGeom>
        </p:spPr>
      </p:pic>
      <p:pic>
        <p:nvPicPr>
          <p:cNvPr id="16" name="Picture 15"/>
          <p:cNvPicPr/>
          <p:nvPr>
            <p:extLst>
              <p:ext uri="{D42A27DB-BD31-4B8C-83A1-F6EECF244321}">
                <p14:modId xmlns:p14="http://schemas.microsoft.com/office/powerpoint/2010/main" val="414575667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569" y="1967754"/>
            <a:ext cx="609600" cy="304800"/>
          </a:xfrm>
          <a:prstGeom prst="rect">
            <a:avLst/>
          </a:prstGeom>
        </p:spPr>
      </p:pic>
      <p:pic>
        <p:nvPicPr>
          <p:cNvPr id="17" name="Picture 16"/>
          <p:cNvPicPr/>
          <p:nvPr>
            <p:extLst>
              <p:ext uri="{D42A27DB-BD31-4B8C-83A1-F6EECF244321}">
                <p14:modId xmlns:p14="http://schemas.microsoft.com/office/powerpoint/2010/main" val="192646076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0330" y="3625281"/>
            <a:ext cx="447675" cy="304800"/>
          </a:xfrm>
          <a:prstGeom prst="rect">
            <a:avLst/>
          </a:prstGeom>
        </p:spPr>
      </p:pic>
      <p:pic>
        <p:nvPicPr>
          <p:cNvPr id="18" name="Picture 17"/>
          <p:cNvPicPr/>
          <p:nvPr>
            <p:extLst>
              <p:ext uri="{D42A27DB-BD31-4B8C-83A1-F6EECF244321}">
                <p14:modId xmlns:p14="http://schemas.microsoft.com/office/powerpoint/2010/main" val="89895621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3739" y="3534529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(Mid Markets)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0715225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40152" y="1866425"/>
            <a:ext cx="609600" cy="304800"/>
          </a:xfrm>
          <a:prstGeom prst="rect">
            <a:avLst/>
          </a:prstGeom>
        </p:spPr>
      </p:pic>
      <p:grpSp>
        <p:nvGrpSpPr>
          <p:cNvPr id="17" name="Group 14"/>
          <p:cNvGrpSpPr>
            <a:grpSpLocks noChangeAspect="1"/>
          </p:cNvGrpSpPr>
          <p:nvPr/>
        </p:nvGrpSpPr>
        <p:grpSpPr bwMode="auto">
          <a:xfrm>
            <a:off x="2987674" y="2624137"/>
            <a:ext cx="1476375" cy="526080"/>
            <a:chOff x="1882" y="1653"/>
            <a:chExt cx="930" cy="349"/>
          </a:xfrm>
        </p:grpSpPr>
        <p:sp>
          <p:nvSpPr>
            <p:cNvPr id="1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882" y="1665"/>
              <a:ext cx="93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942" y="1653"/>
              <a:ext cx="8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31.9m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19"/>
          <p:cNvGrpSpPr>
            <a:grpSpLocks noChangeAspect="1"/>
          </p:cNvGrpSpPr>
          <p:nvPr/>
        </p:nvGrpSpPr>
        <p:grpSpPr bwMode="auto">
          <a:xfrm>
            <a:off x="1403350" y="3327404"/>
            <a:ext cx="923925" cy="554038"/>
            <a:chOff x="884" y="2096"/>
            <a:chExt cx="582" cy="349"/>
          </a:xfrm>
        </p:grpSpPr>
        <p:sp>
          <p:nvSpPr>
            <p:cNvPr id="22" name="AutoShape 18"/>
            <p:cNvSpPr>
              <a:spLocks noChangeAspect="1" noChangeArrowheads="1" noTextEdit="1"/>
            </p:cNvSpPr>
            <p:nvPr/>
          </p:nvSpPr>
          <p:spPr bwMode="auto">
            <a:xfrm>
              <a:off x="884" y="2108"/>
              <a:ext cx="5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84" y="2096"/>
              <a:ext cx="58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600" b="1" dirty="0" smtClean="0">
                  <a:solidFill>
                    <a:srgbClr val="FFFFFF"/>
                  </a:solidFill>
                </a:rPr>
                <a:t>60</a:t>
              </a:r>
              <a:r>
                <a:rPr kumimoji="0" lang="en-US" altLang="en-US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7812088" y="1995488"/>
            <a:ext cx="609600" cy="317500"/>
            <a:chOff x="4921" y="1257"/>
            <a:chExt cx="384" cy="200"/>
          </a:xfrm>
        </p:grpSpPr>
        <p:sp>
          <p:nvSpPr>
            <p:cNvPr id="2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4921" y="1257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951" y="1263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CA2477"/>
                  </a:solidFill>
                  <a:effectLst/>
                  <a:latin typeface="Arial" panose="020B0604020202020204" pitchFamily="34" charset="0"/>
                </a:rPr>
                <a:t>15%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 bwMode="auto">
          <a:xfrm>
            <a:off x="5891213" y="3590925"/>
            <a:ext cx="447675" cy="304800"/>
            <a:chOff x="3711" y="2262"/>
            <a:chExt cx="282" cy="192"/>
          </a:xfrm>
        </p:grpSpPr>
        <p:sp>
          <p:nvSpPr>
            <p:cNvPr id="2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711" y="2262"/>
              <a:ext cx="2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735" y="2292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64AA27"/>
                  </a:solidFill>
                  <a:effectLst/>
                  <a:latin typeface="Arial" panose="020B0604020202020204" pitchFamily="34" charset="0"/>
                </a:rPr>
                <a:t>42%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>
            <a:grpSpLocks noChangeAspect="1"/>
          </p:cNvGrpSpPr>
          <p:nvPr/>
        </p:nvGrpSpPr>
        <p:grpSpPr bwMode="auto">
          <a:xfrm>
            <a:off x="7740650" y="3519488"/>
            <a:ext cx="609600" cy="317500"/>
            <a:chOff x="4876" y="2217"/>
            <a:chExt cx="384" cy="200"/>
          </a:xfrm>
        </p:grpSpPr>
        <p:sp>
          <p:nvSpPr>
            <p:cNvPr id="32" name="AutoShape 31"/>
            <p:cNvSpPr>
              <a:spLocks noChangeAspect="1" noChangeArrowheads="1" noTextEdit="1"/>
            </p:cNvSpPr>
            <p:nvPr/>
          </p:nvSpPr>
          <p:spPr bwMode="auto">
            <a:xfrm>
              <a:off x="4876" y="2217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954" y="2223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>
                  <a:solidFill>
                    <a:srgbClr val="64AA27"/>
                  </a:solidFill>
                </a:rPr>
                <a:t>9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64AA27"/>
                  </a:solidFill>
                  <a:effectLst/>
                  <a:latin typeface="Arial" panose="020B0604020202020204" pitchFamily="34" charset="0"/>
                </a:rPr>
                <a:t>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6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(Populars)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749086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1968225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23254639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7171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71564568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9568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7256691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135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97032070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2269" y="350991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Magazines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949309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270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5817548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26294847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4526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99072221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96556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884104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5191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97400711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462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626341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6499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04425730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88597199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6425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19404301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2576844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1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405592534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842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223257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566704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83374595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7171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234973955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01299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7005767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135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5048241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991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055706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6499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7389924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75946983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1866425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28459952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89908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59430209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96190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71271785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842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8063</TotalTime>
  <Words>153</Words>
  <Application>Microsoft Office PowerPoint</Application>
  <PresentationFormat>On-screen Show (16:9)</PresentationFormat>
  <Paragraphs>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Ben Basnett</cp:lastModifiedBy>
  <cp:revision>768</cp:revision>
  <cp:lastPrinted>2018-08-24T09:41:59Z</cp:lastPrinted>
  <dcterms:created xsi:type="dcterms:W3CDTF">2013-11-06T11:49:34Z</dcterms:created>
  <dcterms:modified xsi:type="dcterms:W3CDTF">2020-03-26T10:04:20Z</dcterms:modified>
</cp:coreProperties>
</file>