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 b="def" i="def"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6" name="Shape 15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10.png"/><Relationship Id="rId5" Type="http://schemas.openxmlformats.org/officeDocument/2006/relationships/image" Target="../media/image3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5.png"/><Relationship Id="rId9" Type="http://schemas.openxmlformats.org/officeDocument/2006/relationships/image" Target="../media/image8.png"/><Relationship Id="rId10" Type="http://schemas.openxmlformats.org/officeDocument/2006/relationships/image" Target="../media/image9.pn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6"/>
          <p:cNvSpPr/>
          <p:nvPr/>
        </p:nvSpPr>
        <p:spPr>
          <a:xfrm>
            <a:off x="-16426" y="-1"/>
            <a:ext cx="12208430" cy="740703"/>
          </a:xfrm>
          <a:prstGeom prst="rect">
            <a:avLst/>
          </a:prstGeom>
          <a:solidFill>
            <a:srgbClr val="64A927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93" name="Rectangle 7"/>
          <p:cNvSpPr/>
          <p:nvPr/>
        </p:nvSpPr>
        <p:spPr>
          <a:xfrm>
            <a:off x="-19142" y="6117299"/>
            <a:ext cx="12211143" cy="740702"/>
          </a:xfrm>
          <a:prstGeom prst="rect">
            <a:avLst/>
          </a:prstGeom>
          <a:solidFill>
            <a:srgbClr val="64A927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pic>
        <p:nvPicPr>
          <p:cNvPr id="94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3338" y="164636"/>
            <a:ext cx="1335007" cy="384045"/>
          </a:xfrm>
          <a:prstGeom prst="rect">
            <a:avLst/>
          </a:prstGeom>
          <a:ln w="12700">
            <a:miter lim="400000"/>
          </a:ln>
        </p:spPr>
      </p:pic>
      <p:pic>
        <p:nvPicPr>
          <p:cNvPr id="95" name="Picture 9" descr="Picture 9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80585" y="4"/>
            <a:ext cx="569664" cy="657306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extBox 14"/>
          <p:cNvSpPr txBox="1"/>
          <p:nvPr/>
        </p:nvSpPr>
        <p:spPr>
          <a:xfrm>
            <a:off x="11088564" y="514365"/>
            <a:ext cx="984362" cy="1355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1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Source : PAMCo </a:t>
            </a:r>
          </a:p>
        </p:txBody>
      </p:sp>
      <p:sp>
        <p:nvSpPr>
          <p:cNvPr id="97" name="TextBox 408"/>
          <p:cNvSpPr txBox="1"/>
          <p:nvPr/>
        </p:nvSpPr>
        <p:spPr>
          <a:xfrm>
            <a:off x="142410" y="6262480"/>
            <a:ext cx="7585773" cy="6768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numCol="2" spcCol="359918"/>
          <a:lstStyle/>
          <a:p>
            <a:pPr>
              <a:spcBef>
                <a:spcPts val="800"/>
              </a:spcBef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800"/>
              </a:spcBef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spcBef>
                <a:spcPts val="800"/>
              </a:spcBef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The survey covers most of Britain’s major national newsbrands and magazines, showing the size and nature of the audiences they achieve.</a:t>
            </a:r>
          </a:p>
        </p:txBody>
      </p:sp>
      <p:pic>
        <p:nvPicPr>
          <p:cNvPr id="98" name="Picture 8" descr="Picture 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023660" y="1508786"/>
            <a:ext cx="3135946" cy="3890330"/>
          </a:xfrm>
          <a:prstGeom prst="rect">
            <a:avLst/>
          </a:prstGeom>
          <a:ln w="12700">
            <a:miter lim="400000"/>
          </a:ln>
        </p:spPr>
      </p:pic>
      <p:sp>
        <p:nvSpPr>
          <p:cNvPr id="99" name="TextBox 382"/>
          <p:cNvSpPr txBox="1"/>
          <p:nvPr/>
        </p:nvSpPr>
        <p:spPr>
          <a:xfrm>
            <a:off x="3887754" y="4068570"/>
            <a:ext cx="1824205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b="1" sz="2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people</a:t>
            </a:r>
          </a:p>
        </p:txBody>
      </p:sp>
      <p:pic>
        <p:nvPicPr>
          <p:cNvPr id="100" name="Picture 16" descr="Picture 16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39349" y="1508786"/>
            <a:ext cx="3376804" cy="4475991"/>
          </a:xfrm>
          <a:prstGeom prst="rect">
            <a:avLst/>
          </a:prstGeom>
          <a:ln w="12700">
            <a:miter lim="400000"/>
          </a:ln>
        </p:spPr>
      </p:pic>
      <p:sp>
        <p:nvSpPr>
          <p:cNvPr id="101" name="TextBox 382"/>
          <p:cNvSpPr txBox="1"/>
          <p:nvPr/>
        </p:nvSpPr>
        <p:spPr>
          <a:xfrm>
            <a:off x="1077520" y="4556296"/>
            <a:ext cx="1897285" cy="375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algn="ctr">
              <a:defRPr b="1"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Coverage of the</a:t>
            </a:r>
            <a:br/>
            <a:r>
              <a:t>Scottish 15+ population</a:t>
            </a:r>
          </a:p>
        </p:txBody>
      </p:sp>
      <p:sp>
        <p:nvSpPr>
          <p:cNvPr id="102" name="TextBox 382"/>
          <p:cNvSpPr txBox="1"/>
          <p:nvPr/>
        </p:nvSpPr>
        <p:spPr>
          <a:xfrm>
            <a:off x="274043" y="211177"/>
            <a:ext cx="12192001" cy="2592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 defTabSz="1064248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PAMCo Bridge 1 2022 January'20 - December'21 print data fused with November'21 iris data</a:t>
            </a:r>
          </a:p>
        </p:txBody>
      </p:sp>
      <p:sp>
        <p:nvSpPr>
          <p:cNvPr id="103" name="TextBox 1"/>
          <p:cNvSpPr txBox="1"/>
          <p:nvPr/>
        </p:nvSpPr>
        <p:spPr>
          <a:xfrm>
            <a:off x="15327" y="5836368"/>
            <a:ext cx="1810485" cy="2269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798205">
              <a:defRPr b="1" sz="1000">
                <a:solidFill>
                  <a:srgbClr val="5C5C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Monthly Data - Scotland</a:t>
            </a:r>
          </a:p>
        </p:txBody>
      </p:sp>
      <p:sp>
        <p:nvSpPr>
          <p:cNvPr id="104" name="TextBox 382"/>
          <p:cNvSpPr txBox="1"/>
          <p:nvPr/>
        </p:nvSpPr>
        <p:spPr>
          <a:xfrm>
            <a:off x="6260074" y="1627543"/>
            <a:ext cx="5931928" cy="3828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600">
                <a:solidFill>
                  <a:srgbClr val="CE267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Reach by platform</a:t>
            </a:r>
          </a:p>
        </p:txBody>
      </p:sp>
      <p:pic>
        <p:nvPicPr>
          <p:cNvPr id="105" name="Picture 33" descr="Picture 33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6966870" y="1988839"/>
            <a:ext cx="2304257" cy="1885301"/>
          </a:xfrm>
          <a:prstGeom prst="rect">
            <a:avLst/>
          </a:prstGeom>
          <a:ln w="12700">
            <a:miter lim="400000"/>
          </a:ln>
        </p:spPr>
      </p:pic>
      <p:sp>
        <p:nvSpPr>
          <p:cNvPr id="106" name="TextBox 382"/>
          <p:cNvSpPr txBox="1"/>
          <p:nvPr/>
        </p:nvSpPr>
        <p:spPr>
          <a:xfrm>
            <a:off x="6966870" y="3711647"/>
            <a:ext cx="2208246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1298E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Print</a:t>
            </a:r>
          </a:p>
        </p:txBody>
      </p:sp>
      <p:sp>
        <p:nvSpPr>
          <p:cNvPr id="107" name="TextBox 409"/>
          <p:cNvSpPr txBox="1"/>
          <p:nvPr/>
        </p:nvSpPr>
        <p:spPr>
          <a:xfrm>
            <a:off x="9360362" y="6213309"/>
            <a:ext cx="2976332" cy="4788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ts val="400"/>
              </a:spcBef>
              <a:defRPr b="1"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For more information please contact us on:</a:t>
            </a:r>
          </a:p>
          <a:p>
            <a:pPr>
              <a:spcBef>
                <a:spcPts val="400"/>
              </a:spcBef>
              <a:defRPr b="1"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info@pamco.co.uk / +44 (0)20 7637 9822 </a:t>
            </a:r>
          </a:p>
          <a:p>
            <a:pPr>
              <a:spcBef>
                <a:spcPts val="400"/>
              </a:spcBef>
              <a:defRPr b="1"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www.pamco.co.uk</a:t>
            </a:r>
          </a:p>
        </p:txBody>
      </p:sp>
      <p:sp>
        <p:nvSpPr>
          <p:cNvPr id="108" name="TextBox 19"/>
          <p:cNvSpPr txBox="1"/>
          <p:nvPr/>
        </p:nvSpPr>
        <p:spPr>
          <a:xfrm>
            <a:off x="2971509" y="433128"/>
            <a:ext cx="6253899" cy="30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1400">
                <a:solidFill>
                  <a:srgbClr val="FF0000"/>
                </a:solidFill>
                <a:latin typeface="Open Sans Condensed"/>
                <a:ea typeface="Open Sans Condensed"/>
                <a:cs typeface="Open Sans Condensed"/>
                <a:sym typeface="Open Sans Condensed"/>
              </a:defRPr>
            </a:pPr>
            <a:r>
              <a:t>Data are strictly embargoed until 00:01 on Wednesday 23</a:t>
            </a:r>
            <a:r>
              <a:rPr baseline="30000"/>
              <a:t>rd</a:t>
            </a:r>
            <a:r>
              <a:t> March 2022</a:t>
            </a:r>
          </a:p>
        </p:txBody>
      </p:sp>
      <p:pic>
        <p:nvPicPr>
          <p:cNvPr id="109" name="Picture 20" descr="Picture 20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8442467" y="3926375"/>
            <a:ext cx="1097788" cy="1824204"/>
          </a:xfrm>
          <a:prstGeom prst="rect">
            <a:avLst/>
          </a:prstGeom>
          <a:ln w="12700">
            <a:miter lim="400000"/>
          </a:ln>
        </p:spPr>
      </p:pic>
      <p:pic>
        <p:nvPicPr>
          <p:cNvPr id="110" name="Picture 23" descr="Picture 23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0086778" y="3996575"/>
            <a:ext cx="1261721" cy="1792973"/>
          </a:xfrm>
          <a:prstGeom prst="rect">
            <a:avLst/>
          </a:prstGeom>
          <a:ln w="12700">
            <a:miter lim="400000"/>
          </a:ln>
        </p:spPr>
      </p:pic>
      <p:sp>
        <p:nvSpPr>
          <p:cNvPr id="111" name="TextBox 382"/>
          <p:cNvSpPr txBox="1"/>
          <p:nvPr/>
        </p:nvSpPr>
        <p:spPr>
          <a:xfrm>
            <a:off x="9606725" y="5733299"/>
            <a:ext cx="2208247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64AA2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Tablet</a:t>
            </a:r>
          </a:p>
        </p:txBody>
      </p:sp>
      <p:sp>
        <p:nvSpPr>
          <p:cNvPr id="112" name="TextBox 382"/>
          <p:cNvSpPr txBox="1"/>
          <p:nvPr/>
        </p:nvSpPr>
        <p:spPr>
          <a:xfrm>
            <a:off x="7869857" y="5711304"/>
            <a:ext cx="2208246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64AA2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Smartphone</a:t>
            </a:r>
          </a:p>
        </p:txBody>
      </p:sp>
      <p:sp>
        <p:nvSpPr>
          <p:cNvPr id="113" name="TextBox 382"/>
          <p:cNvSpPr txBox="1"/>
          <p:nvPr/>
        </p:nvSpPr>
        <p:spPr>
          <a:xfrm>
            <a:off x="6122846" y="5722302"/>
            <a:ext cx="2208246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64AA2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Computer </a:t>
            </a:r>
          </a:p>
        </p:txBody>
      </p:sp>
      <p:pic>
        <p:nvPicPr>
          <p:cNvPr id="114" name="Picture 38" descr="Picture 38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6463320" y="4296566"/>
            <a:ext cx="1401370" cy="1372622"/>
          </a:xfrm>
          <a:prstGeom prst="rect">
            <a:avLst/>
          </a:prstGeom>
          <a:ln w="12700">
            <a:miter lim="400000"/>
          </a:ln>
        </p:spPr>
      </p:pic>
      <p:sp>
        <p:nvSpPr>
          <p:cNvPr id="115" name="TextBox 382"/>
          <p:cNvSpPr txBox="1"/>
          <p:nvPr/>
        </p:nvSpPr>
        <p:spPr>
          <a:xfrm>
            <a:off x="9393277" y="3652723"/>
            <a:ext cx="2208246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CE267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Total Digital</a:t>
            </a:r>
          </a:p>
        </p:txBody>
      </p:sp>
      <p:pic>
        <p:nvPicPr>
          <p:cNvPr id="116" name="Picture 41" descr="Picture 41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9795402" y="2262726"/>
            <a:ext cx="1403996" cy="1314205"/>
          </a:xfrm>
          <a:prstGeom prst="rect">
            <a:avLst/>
          </a:prstGeom>
          <a:ln w="12700">
            <a:miter lim="400000"/>
          </a:ln>
        </p:spPr>
      </p:pic>
      <p:sp>
        <p:nvSpPr>
          <p:cNvPr id="117" name="Slide Number"/>
          <p:cNvSpPr txBox="1"/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Rectangle 6"/>
          <p:cNvSpPr/>
          <p:nvPr/>
        </p:nvSpPr>
        <p:spPr>
          <a:xfrm>
            <a:off x="-16426" y="-1"/>
            <a:ext cx="12208430" cy="740703"/>
          </a:xfrm>
          <a:prstGeom prst="rect">
            <a:avLst/>
          </a:prstGeom>
          <a:solidFill>
            <a:srgbClr val="64A927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125" name="Rectangle 7"/>
          <p:cNvSpPr/>
          <p:nvPr/>
        </p:nvSpPr>
        <p:spPr>
          <a:xfrm>
            <a:off x="-19142" y="6117299"/>
            <a:ext cx="12211143" cy="740702"/>
          </a:xfrm>
          <a:prstGeom prst="rect">
            <a:avLst/>
          </a:prstGeom>
          <a:solidFill>
            <a:srgbClr val="64A927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pic>
        <p:nvPicPr>
          <p:cNvPr id="126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3338" y="164636"/>
            <a:ext cx="1335007" cy="384045"/>
          </a:xfrm>
          <a:prstGeom prst="rect">
            <a:avLst/>
          </a:prstGeom>
          <a:ln w="12700">
            <a:miter lim="400000"/>
          </a:ln>
        </p:spPr>
      </p:pic>
      <p:pic>
        <p:nvPicPr>
          <p:cNvPr id="127" name="Picture 9" descr="Picture 9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80585" y="4"/>
            <a:ext cx="569664" cy="657306"/>
          </a:xfrm>
          <a:prstGeom prst="rect">
            <a:avLst/>
          </a:prstGeom>
          <a:ln w="12700">
            <a:miter lim="400000"/>
          </a:ln>
        </p:spPr>
      </p:pic>
      <p:sp>
        <p:nvSpPr>
          <p:cNvPr id="128" name="TextBox 14"/>
          <p:cNvSpPr txBox="1"/>
          <p:nvPr/>
        </p:nvSpPr>
        <p:spPr>
          <a:xfrm>
            <a:off x="11088564" y="514365"/>
            <a:ext cx="984362" cy="1355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1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Source : PAMCo </a:t>
            </a:r>
          </a:p>
        </p:txBody>
      </p:sp>
      <p:sp>
        <p:nvSpPr>
          <p:cNvPr id="129" name="TextBox 408"/>
          <p:cNvSpPr txBox="1"/>
          <p:nvPr/>
        </p:nvSpPr>
        <p:spPr>
          <a:xfrm>
            <a:off x="142410" y="6262480"/>
            <a:ext cx="7585773" cy="6768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numCol="2" spcCol="359918"/>
          <a:lstStyle/>
          <a:p>
            <a:pPr>
              <a:spcBef>
                <a:spcPts val="800"/>
              </a:spcBef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800"/>
              </a:spcBef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spcBef>
                <a:spcPts val="800"/>
              </a:spcBef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The survey covers most of Britain’s major national newsbrands and magazines, showing the size and nature of the audiences they achieve.</a:t>
            </a:r>
          </a:p>
        </p:txBody>
      </p:sp>
      <p:sp>
        <p:nvSpPr>
          <p:cNvPr id="130" name="TextBox 409"/>
          <p:cNvSpPr txBox="1"/>
          <p:nvPr/>
        </p:nvSpPr>
        <p:spPr>
          <a:xfrm>
            <a:off x="9360362" y="6213309"/>
            <a:ext cx="2976332" cy="4788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ts val="400"/>
              </a:spcBef>
              <a:defRPr b="1"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For more information please contact us on:</a:t>
            </a:r>
          </a:p>
          <a:p>
            <a:pPr>
              <a:spcBef>
                <a:spcPts val="400"/>
              </a:spcBef>
              <a:defRPr b="1"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info@pamco.co.uk / +44 (0)20 7637 9822 </a:t>
            </a:r>
          </a:p>
          <a:p>
            <a:pPr>
              <a:spcBef>
                <a:spcPts val="400"/>
              </a:spcBef>
              <a:defRPr b="1"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www.pamco.co.uk</a:t>
            </a:r>
          </a:p>
        </p:txBody>
      </p:sp>
      <p:pic>
        <p:nvPicPr>
          <p:cNvPr id="131" name="Picture 22" descr="Picture 22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35360" y="1028733"/>
            <a:ext cx="3304176" cy="5170985"/>
          </a:xfrm>
          <a:prstGeom prst="rect">
            <a:avLst/>
          </a:prstGeom>
          <a:ln w="12700">
            <a:miter lim="400000"/>
          </a:ln>
        </p:spPr>
      </p:pic>
      <p:pic>
        <p:nvPicPr>
          <p:cNvPr id="132" name="Picture 23" descr="Picture 23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023667" y="1604797"/>
            <a:ext cx="3135946" cy="3890329"/>
          </a:xfrm>
          <a:prstGeom prst="rect">
            <a:avLst/>
          </a:prstGeom>
          <a:ln w="12700">
            <a:miter lim="400000"/>
          </a:ln>
        </p:spPr>
      </p:pic>
      <p:sp>
        <p:nvSpPr>
          <p:cNvPr id="133" name="TextBox 382"/>
          <p:cNvSpPr txBox="1"/>
          <p:nvPr/>
        </p:nvSpPr>
        <p:spPr>
          <a:xfrm>
            <a:off x="3910615" y="4128018"/>
            <a:ext cx="1824205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b="1" sz="2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people</a:t>
            </a:r>
          </a:p>
        </p:txBody>
      </p:sp>
      <p:sp>
        <p:nvSpPr>
          <p:cNvPr id="134" name="TextBox 382"/>
          <p:cNvSpPr txBox="1"/>
          <p:nvPr/>
        </p:nvSpPr>
        <p:spPr>
          <a:xfrm>
            <a:off x="1549999" y="5127505"/>
            <a:ext cx="1824204" cy="3755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algn="ctr">
              <a:defRPr b="1"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Coverage of GB 15+</a:t>
            </a:r>
            <a:br/>
            <a:r>
              <a:t>population</a:t>
            </a:r>
          </a:p>
        </p:txBody>
      </p:sp>
      <p:sp>
        <p:nvSpPr>
          <p:cNvPr id="135" name="TextBox 1"/>
          <p:cNvSpPr txBox="1"/>
          <p:nvPr/>
        </p:nvSpPr>
        <p:spPr>
          <a:xfrm>
            <a:off x="4689" y="5829534"/>
            <a:ext cx="1445661" cy="2269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798205">
              <a:defRPr b="1" sz="1000">
                <a:solidFill>
                  <a:srgbClr val="5C5C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Monthly Data</a:t>
            </a:r>
          </a:p>
        </p:txBody>
      </p:sp>
      <p:sp>
        <p:nvSpPr>
          <p:cNvPr id="136" name="TextBox 382"/>
          <p:cNvSpPr txBox="1"/>
          <p:nvPr/>
        </p:nvSpPr>
        <p:spPr>
          <a:xfrm>
            <a:off x="287403" y="231636"/>
            <a:ext cx="12192001" cy="4886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 defTabSz="1064248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PAMCo Bridge 1 2022 January'20 - December'21 print data fused with November'21 iris data</a:t>
            </a:r>
          </a:p>
        </p:txBody>
      </p:sp>
      <p:pic>
        <p:nvPicPr>
          <p:cNvPr id="137" name="Picture 39" descr="Picture 39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8442467" y="3926375"/>
            <a:ext cx="1097788" cy="1824204"/>
          </a:xfrm>
          <a:prstGeom prst="rect">
            <a:avLst/>
          </a:prstGeom>
          <a:ln w="12700">
            <a:miter lim="400000"/>
          </a:ln>
        </p:spPr>
      </p:pic>
      <p:pic>
        <p:nvPicPr>
          <p:cNvPr id="138" name="Picture 41" descr="Picture 41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0086778" y="3996575"/>
            <a:ext cx="1261721" cy="1792973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TextBox 382"/>
          <p:cNvSpPr txBox="1"/>
          <p:nvPr/>
        </p:nvSpPr>
        <p:spPr>
          <a:xfrm>
            <a:off x="9606725" y="5700751"/>
            <a:ext cx="2208247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64AA2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Tablet</a:t>
            </a:r>
          </a:p>
        </p:txBody>
      </p:sp>
      <p:sp>
        <p:nvSpPr>
          <p:cNvPr id="140" name="TextBox 382"/>
          <p:cNvSpPr txBox="1"/>
          <p:nvPr/>
        </p:nvSpPr>
        <p:spPr>
          <a:xfrm>
            <a:off x="7869857" y="5700751"/>
            <a:ext cx="2208246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64AA2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Smartphone</a:t>
            </a:r>
          </a:p>
        </p:txBody>
      </p:sp>
      <p:sp>
        <p:nvSpPr>
          <p:cNvPr id="141" name="TextBox 382"/>
          <p:cNvSpPr txBox="1"/>
          <p:nvPr/>
        </p:nvSpPr>
        <p:spPr>
          <a:xfrm>
            <a:off x="9393277" y="3652723"/>
            <a:ext cx="2208246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CE267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Total Digital</a:t>
            </a:r>
          </a:p>
        </p:txBody>
      </p:sp>
      <p:sp>
        <p:nvSpPr>
          <p:cNvPr id="142" name="TextBox 382"/>
          <p:cNvSpPr txBox="1"/>
          <p:nvPr/>
        </p:nvSpPr>
        <p:spPr>
          <a:xfrm>
            <a:off x="6260074" y="1627543"/>
            <a:ext cx="5931928" cy="3828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600">
                <a:solidFill>
                  <a:srgbClr val="CE267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Reach by platform</a:t>
            </a:r>
          </a:p>
        </p:txBody>
      </p:sp>
      <p:pic>
        <p:nvPicPr>
          <p:cNvPr id="143" name="Picture 46" descr="Picture 46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6966870" y="1988839"/>
            <a:ext cx="2304257" cy="1885301"/>
          </a:xfrm>
          <a:prstGeom prst="rect">
            <a:avLst/>
          </a:prstGeom>
          <a:ln w="12700">
            <a:miter lim="400000"/>
          </a:ln>
        </p:spPr>
      </p:pic>
      <p:sp>
        <p:nvSpPr>
          <p:cNvPr id="144" name="TextBox 382"/>
          <p:cNvSpPr txBox="1"/>
          <p:nvPr/>
        </p:nvSpPr>
        <p:spPr>
          <a:xfrm>
            <a:off x="6966870" y="3711647"/>
            <a:ext cx="2208246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1298E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Print</a:t>
            </a:r>
          </a:p>
        </p:txBody>
      </p:sp>
      <p:sp>
        <p:nvSpPr>
          <p:cNvPr id="145" name="TextBox 21"/>
          <p:cNvSpPr txBox="1"/>
          <p:nvPr/>
        </p:nvSpPr>
        <p:spPr>
          <a:xfrm>
            <a:off x="3069366" y="439201"/>
            <a:ext cx="6049650" cy="30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1400">
                <a:solidFill>
                  <a:srgbClr val="FF0000"/>
                </a:solidFill>
                <a:latin typeface="Open Sans Condensed"/>
                <a:ea typeface="Open Sans Condensed"/>
                <a:cs typeface="Open Sans Condensed"/>
                <a:sym typeface="Open Sans Condensed"/>
              </a:defRPr>
            </a:pPr>
            <a:r>
              <a:t>Data are strictly embargoed until 00:01 on Wednesday 23</a:t>
            </a:r>
            <a:r>
              <a:rPr baseline="30000"/>
              <a:t>rd</a:t>
            </a:r>
            <a:r>
              <a:t> March 2022</a:t>
            </a:r>
          </a:p>
        </p:txBody>
      </p:sp>
      <p:sp>
        <p:nvSpPr>
          <p:cNvPr id="146" name="TextBox 382"/>
          <p:cNvSpPr txBox="1"/>
          <p:nvPr/>
        </p:nvSpPr>
        <p:spPr>
          <a:xfrm>
            <a:off x="6095999" y="5732694"/>
            <a:ext cx="2208247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64AA2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Computer</a:t>
            </a:r>
          </a:p>
        </p:txBody>
      </p:sp>
      <p:pic>
        <p:nvPicPr>
          <p:cNvPr id="147" name="Picture 4" descr="Picture 4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6463320" y="4296566"/>
            <a:ext cx="1401370" cy="1372622"/>
          </a:xfrm>
          <a:prstGeom prst="rect">
            <a:avLst/>
          </a:prstGeom>
          <a:ln w="12700">
            <a:miter lim="400000"/>
          </a:ln>
        </p:spPr>
      </p:pic>
      <p:pic>
        <p:nvPicPr>
          <p:cNvPr id="148" name="Picture 30" descr="Picture 30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9795402" y="2262726"/>
            <a:ext cx="1403996" cy="1314205"/>
          </a:xfrm>
          <a:prstGeom prst="rect">
            <a:avLst/>
          </a:prstGeom>
          <a:ln w="12700">
            <a:miter lim="400000"/>
          </a:ln>
        </p:spPr>
      </p:pic>
      <p:sp>
        <p:nvSpPr>
          <p:cNvPr id="149" name="Slide Number"/>
          <p:cNvSpPr txBox="1"/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457200">
              <a:buSzTx/>
              <a:buFontTx/>
              <a:buNone/>
              <a:defRPr b="1" sz="2400"/>
            </a:lvl2pPr>
            <a:lvl3pPr marL="0" indent="914400">
              <a:buSzTx/>
              <a:buFontTx/>
              <a:buNone/>
              <a:defRPr b="1" sz="2400"/>
            </a:lvl3pPr>
            <a:lvl4pPr marL="0" indent="1371600">
              <a:buSzTx/>
              <a:buFontTx/>
              <a:buNone/>
              <a:defRPr b="1" sz="2400"/>
            </a:lvl4pPr>
            <a:lvl5pPr marL="0" indent="1828800"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b="1" sz="2400"/>
            </a:pP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quarter" idx="2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6" Type="http://schemas.openxmlformats.org/officeDocument/2006/relationships/image" Target="../media/image15.png"/><Relationship Id="rId7" Type="http://schemas.openxmlformats.org/officeDocument/2006/relationships/image" Target="../media/image16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extBox 382"/>
          <p:cNvSpPr txBox="1"/>
          <p:nvPr/>
        </p:nvSpPr>
        <p:spPr>
          <a:xfrm>
            <a:off x="0" y="806016"/>
            <a:ext cx="12192000" cy="4566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 defTabSz="1064248">
              <a:defRPr b="1" sz="3200">
                <a:solidFill>
                  <a:srgbClr val="5C5C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Magazine Brands (Digital Only)</a:t>
            </a:r>
          </a:p>
        </p:txBody>
      </p:sp>
      <p:pic>
        <p:nvPicPr>
          <p:cNvPr id="159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75519" y="4485116"/>
            <a:ext cx="1261534" cy="618068"/>
          </a:xfrm>
          <a:prstGeom prst="rect">
            <a:avLst/>
          </a:prstGeom>
          <a:ln w="12700">
            <a:miter lim="400000"/>
          </a:ln>
        </p:spPr>
      </p:pic>
      <p:pic>
        <p:nvPicPr>
          <p:cNvPr id="160" name="Picture 3" descr="Picture 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791744" y="3525010"/>
            <a:ext cx="2057401" cy="618068"/>
          </a:xfrm>
          <a:prstGeom prst="rect">
            <a:avLst/>
          </a:prstGeom>
          <a:ln w="12700">
            <a:miter lim="400000"/>
          </a:ln>
        </p:spPr>
      </p:pic>
      <p:pic>
        <p:nvPicPr>
          <p:cNvPr id="161" name="Picture 8" descr="Picture 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672064" y="4595183"/>
            <a:ext cx="922868" cy="397934"/>
          </a:xfrm>
          <a:prstGeom prst="rect">
            <a:avLst/>
          </a:prstGeom>
          <a:ln w="12700">
            <a:miter lim="400000"/>
          </a:ln>
        </p:spPr>
      </p:pic>
      <p:pic>
        <p:nvPicPr>
          <p:cNvPr id="162" name="Picture 9" descr="Picture 9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8406952" y="4712939"/>
            <a:ext cx="1075268" cy="397934"/>
          </a:xfrm>
          <a:prstGeom prst="rect">
            <a:avLst/>
          </a:prstGeom>
          <a:ln w="12700">
            <a:miter lim="400000"/>
          </a:ln>
        </p:spPr>
      </p:pic>
      <p:pic>
        <p:nvPicPr>
          <p:cNvPr id="163" name="Picture 10" descr="Picture 10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0294242" y="4681287"/>
            <a:ext cx="846668" cy="397934"/>
          </a:xfrm>
          <a:prstGeom prst="rect">
            <a:avLst/>
          </a:prstGeom>
          <a:ln w="12700">
            <a:miter lim="400000"/>
          </a:ln>
        </p:spPr>
      </p:pic>
      <p:pic>
        <p:nvPicPr>
          <p:cNvPr id="164" name="Picture 11" descr="Picture 11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0305354" y="2358574"/>
            <a:ext cx="863601" cy="397934"/>
          </a:xfrm>
          <a:prstGeom prst="rect">
            <a:avLst/>
          </a:prstGeom>
          <a:ln w="12700">
            <a:miter lim="400000"/>
          </a:ln>
        </p:spPr>
      </p:pic>
      <p:sp>
        <p:nvSpPr>
          <p:cNvPr id="165" name="TextBox 382"/>
          <p:cNvSpPr txBox="1"/>
          <p:nvPr/>
        </p:nvSpPr>
        <p:spPr>
          <a:xfrm>
            <a:off x="7824192" y="2494659"/>
            <a:ext cx="960108" cy="3828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 defTabSz="1064248">
              <a:defRPr b="1" sz="2600">
                <a:solidFill>
                  <a:srgbClr val="1298E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N/A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