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7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9144000" cy="5143500" type="screen16x9"/>
  <p:notesSz cx="6797675" cy="9928225"/>
  <p:embeddedFontLst>
    <p:embeddedFont>
      <p:font typeface="Open Sans Condensed" panose="020B060603050402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9910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98206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9730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59641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995515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39461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793721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192824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3838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3702">
          <p15:clr>
            <a:srgbClr val="A4A3A4"/>
          </p15:clr>
        </p15:guide>
        <p15:guide id="6" orient="horz" pos="1117">
          <p15:clr>
            <a:srgbClr val="A4A3A4"/>
          </p15:clr>
        </p15:guide>
        <p15:guide id="7" pos="3120">
          <p15:clr>
            <a:srgbClr val="A4A3A4"/>
          </p15:clr>
        </p15:guide>
        <p15:guide id="8" pos="398">
          <p15:clr>
            <a:srgbClr val="A4A3A4"/>
          </p15:clr>
        </p15:guide>
        <p15:guide id="9" pos="5842">
          <p15:clr>
            <a:srgbClr val="A4A3A4"/>
          </p15:clr>
        </p15:guide>
        <p15:guide id="10" pos="716">
          <p15:clr>
            <a:srgbClr val="A4A3A4"/>
          </p15:clr>
        </p15:guide>
        <p15:guide id="11" pos="5524">
          <p15:clr>
            <a:srgbClr val="A4A3A4"/>
          </p15:clr>
        </p15:guide>
        <p15:guide id="12" orient="horz" pos="1688">
          <p15:clr>
            <a:srgbClr val="A4A3A4"/>
          </p15:clr>
        </p15:guide>
        <p15:guide id="13" orient="horz" pos="497">
          <p15:clr>
            <a:srgbClr val="A4A3A4"/>
          </p15:clr>
        </p15:guide>
        <p15:guide id="14" orient="horz" pos="2879">
          <p15:clr>
            <a:srgbClr val="A4A3A4"/>
          </p15:clr>
        </p15:guide>
        <p15:guide id="15" orient="horz" pos="770">
          <p15:clr>
            <a:srgbClr val="A4A3A4"/>
          </p15:clr>
        </p15:guide>
        <p15:guide id="16" orient="horz" pos="2777">
          <p15:clr>
            <a:srgbClr val="A4A3A4"/>
          </p15:clr>
        </p15:guide>
        <p15:guide id="17" orient="horz" pos="838">
          <p15:clr>
            <a:srgbClr val="A4A3A4"/>
          </p15:clr>
        </p15:guide>
        <p15:guide id="18" pos="2880">
          <p15:clr>
            <a:srgbClr val="A4A3A4"/>
          </p15:clr>
        </p15:guide>
        <p15:guide id="19" pos="367">
          <p15:clr>
            <a:srgbClr val="A4A3A4"/>
          </p15:clr>
        </p15:guide>
        <p15:guide id="20" pos="5393">
          <p15:clr>
            <a:srgbClr val="A4A3A4"/>
          </p15:clr>
        </p15:guide>
        <p15:guide id="21" pos="661">
          <p15:clr>
            <a:srgbClr val="A4A3A4"/>
          </p15:clr>
        </p15:guide>
        <p15:guide id="22" pos="50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B"/>
    <a:srgbClr val="CA2477"/>
    <a:srgbClr val="64AA27"/>
    <a:srgbClr val="C42374"/>
    <a:srgbClr val="1298E3"/>
    <a:srgbClr val="CE267C"/>
    <a:srgbClr val="64A927"/>
    <a:srgbClr val="362A66"/>
    <a:srgbClr val="72A1CC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2251"/>
        <p:guide orient="horz" pos="663"/>
        <p:guide orient="horz" pos="3838"/>
        <p:guide orient="horz" pos="1026"/>
        <p:guide orient="horz" pos="3702"/>
        <p:guide orient="horz" pos="1117"/>
        <p:guide pos="3120"/>
        <p:guide pos="398"/>
        <p:guide pos="5842"/>
        <p:guide pos="716"/>
        <p:guide pos="5524"/>
        <p:guide orient="horz" pos="1688"/>
        <p:guide orient="horz" pos="497"/>
        <p:guide orient="horz" pos="2879"/>
        <p:guide orient="horz" pos="770"/>
        <p:guide orient="horz" pos="2777"/>
        <p:guide orient="horz" pos="838"/>
        <p:guide pos="2880"/>
        <p:guide pos="367"/>
        <p:guide pos="5393"/>
        <p:guide pos="661"/>
        <p:guide pos="50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0DCEF-5F5D-4D79-9CE8-062D3690AD67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B2DFA-5390-4623-BC42-87AC8315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795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E9CB8-0819-4813-8419-E5B25AD8BC5C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060B9-8B9B-4EA2-A8D0-ED31073CF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756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31590"/>
            <a:ext cx="2351959" cy="2917746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2915816" y="3003798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31590"/>
            <a:ext cx="2532602" cy="3356992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808140" y="3291692"/>
            <a:ext cx="1422963" cy="532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22794" y="4377277"/>
            <a:ext cx="1426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800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800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1" name="TextBox 382">
            <a:extLst>
              <a:ext uri="{FF2B5EF4-FFF2-40B4-BE49-F238E27FC236}">
                <a16:creationId xmlns:a16="http://schemas.microsoft.com/office/drawing/2014/main" id="{93FEB12A-9232-479C-9D22-AFF72F5B39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24" name="Picture 23" descr="newspaper.png">
            <a:extLst>
              <a:ext uri="{FF2B5EF4-FFF2-40B4-BE49-F238E27FC236}">
                <a16:creationId xmlns:a16="http://schemas.microsoft.com/office/drawing/2014/main" id="{DC5D6CD1-C70E-4E6D-BE66-9EB3080BF9D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378828A9-06E6-4C8C-BB9B-11566BB552CE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pic>
        <p:nvPicPr>
          <p:cNvPr id="26" name="Picture 25" descr="mobile.png">
            <a:extLst>
              <a:ext uri="{FF2B5EF4-FFF2-40B4-BE49-F238E27FC236}">
                <a16:creationId xmlns:a16="http://schemas.microsoft.com/office/drawing/2014/main" id="{DD7556A6-37DC-46B1-9BA3-401DF2C2942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37" name="Picture 36" descr="tablet.png">
            <a:extLst>
              <a:ext uri="{FF2B5EF4-FFF2-40B4-BE49-F238E27FC236}">
                <a16:creationId xmlns:a16="http://schemas.microsoft.com/office/drawing/2014/main" id="{CEA4C34F-2BAF-44F3-B6DB-89C7BF2E3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38" name="TextBox 382">
            <a:extLst>
              <a:ext uri="{FF2B5EF4-FFF2-40B4-BE49-F238E27FC236}">
                <a16:creationId xmlns:a16="http://schemas.microsoft.com/office/drawing/2014/main" id="{02672E18-6EC8-4714-9E2F-096A4CA8F9E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52345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9" name="TextBox 382">
            <a:extLst>
              <a:ext uri="{FF2B5EF4-FFF2-40B4-BE49-F238E27FC236}">
                <a16:creationId xmlns:a16="http://schemas.microsoft.com/office/drawing/2014/main" id="{4CAE7515-77A8-4223-9DEB-B361A3F96C6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35849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0" name="TextBox 382">
            <a:extLst>
              <a:ext uri="{FF2B5EF4-FFF2-40B4-BE49-F238E27FC236}">
                <a16:creationId xmlns:a16="http://schemas.microsoft.com/office/drawing/2014/main" id="{DAB65382-9653-4FCD-8CB1-2B86210DF0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92135" y="4244097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C47E49E9-2AE7-4C46-A4F2-4BF2860C475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sp>
        <p:nvSpPr>
          <p:cNvPr id="42" name="TextBox 382">
            <a:extLst>
              <a:ext uri="{FF2B5EF4-FFF2-40B4-BE49-F238E27FC236}">
                <a16:creationId xmlns:a16="http://schemas.microsoft.com/office/drawing/2014/main" id="{10AD3A4E-D65B-4054-A0DA-94F671F744C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9567A423-571C-4AF2-B529-90EA4A6BD21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44" name="TextBox 382">
            <a:extLst>
              <a:ext uri="{FF2B5EF4-FFF2-40B4-BE49-F238E27FC236}">
                <a16:creationId xmlns:a16="http://schemas.microsoft.com/office/drawing/2014/main" id="{23AEEC46-373D-4F91-9FCE-6B888467341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H1 2024 Dec'21 - Dec'23 print data fused with Nov'23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1110551-294F-420E-84A3-D54A46CBDD45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10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April 2024</a:t>
            </a:r>
          </a:p>
        </p:txBody>
      </p:sp>
    </p:spTree>
    <p:extLst>
      <p:ext uri="{BB962C8B-B14F-4D97-AF65-F5344CB8AC3E}">
        <p14:creationId xmlns:p14="http://schemas.microsoft.com/office/powerpoint/2010/main" val="3388010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sp>
        <p:nvSpPr>
          <p:cNvPr id="21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23" name="Picture 22" descr="uk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71550"/>
            <a:ext cx="2478132" cy="3878238"/>
          </a:xfrm>
          <a:prstGeom prst="rect">
            <a:avLst/>
          </a:prstGeom>
        </p:spPr>
      </p:pic>
      <p:pic>
        <p:nvPicPr>
          <p:cNvPr id="24" name="Picture 23" descr="people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50" y="1203598"/>
            <a:ext cx="2351959" cy="2917746"/>
          </a:xfrm>
          <a:prstGeom prst="rect">
            <a:avLst/>
          </a:prstGeom>
        </p:spPr>
      </p:pic>
      <p:sp>
        <p:nvSpPr>
          <p:cNvPr id="36" name="TextBox 382"/>
          <p:cNvSpPr txBox="1">
            <a:spLocks noChangeArrowheads="1"/>
          </p:cNvSpPr>
          <p:nvPr userDrawn="1"/>
        </p:nvSpPr>
        <p:spPr bwMode="gray">
          <a:xfrm>
            <a:off x="2932961" y="3048384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sp>
        <p:nvSpPr>
          <p:cNvPr id="37" name="TextBox 382"/>
          <p:cNvSpPr txBox="1">
            <a:spLocks noChangeArrowheads="1"/>
          </p:cNvSpPr>
          <p:nvPr userDrawn="1"/>
        </p:nvSpPr>
        <p:spPr bwMode="gray">
          <a:xfrm>
            <a:off x="1162500" y="3797042"/>
            <a:ext cx="1368152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GB 15+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population</a:t>
            </a:r>
          </a:p>
        </p:txBody>
      </p:sp>
      <p:sp>
        <p:nvSpPr>
          <p:cNvPr id="25" name="TextBox 1"/>
          <p:cNvSpPr txBox="1"/>
          <p:nvPr userDrawn="1"/>
        </p:nvSpPr>
        <p:spPr>
          <a:xfrm>
            <a:off x="-30772" y="4372151"/>
            <a:ext cx="11528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</a:p>
        </p:txBody>
      </p:sp>
      <p:pic>
        <p:nvPicPr>
          <p:cNvPr id="27" name="Picture 26" descr="mobile.png">
            <a:extLst>
              <a:ext uri="{FF2B5EF4-FFF2-40B4-BE49-F238E27FC236}">
                <a16:creationId xmlns:a16="http://schemas.microsoft.com/office/drawing/2014/main" id="{69A4F873-86F1-4B68-AC11-834285CCEB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28" name="Picture 27" descr="tablet.png">
            <a:extLst>
              <a:ext uri="{FF2B5EF4-FFF2-40B4-BE49-F238E27FC236}">
                <a16:creationId xmlns:a16="http://schemas.microsoft.com/office/drawing/2014/main" id="{DC540A32-AF4B-402A-A2CC-B24B3477CF03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29" name="TextBox 382">
            <a:extLst>
              <a:ext uri="{FF2B5EF4-FFF2-40B4-BE49-F238E27FC236}">
                <a16:creationId xmlns:a16="http://schemas.microsoft.com/office/drawing/2014/main" id="{39DD4907-CDD6-47E1-B6FC-2FB8AB6DDD2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27934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0" name="TextBox 382">
            <a:extLst>
              <a:ext uri="{FF2B5EF4-FFF2-40B4-BE49-F238E27FC236}">
                <a16:creationId xmlns:a16="http://schemas.microsoft.com/office/drawing/2014/main" id="{5E3F4487-D1D1-495A-8795-5AF0E2758A9F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27934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31" name="TextBox 382">
            <a:extLst>
              <a:ext uri="{FF2B5EF4-FFF2-40B4-BE49-F238E27FC236}">
                <a16:creationId xmlns:a16="http://schemas.microsoft.com/office/drawing/2014/main" id="{065553F8-EA79-43C1-8EB5-037195F847E2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sp>
        <p:nvSpPr>
          <p:cNvPr id="32" name="TextBox 382">
            <a:extLst>
              <a:ext uri="{FF2B5EF4-FFF2-40B4-BE49-F238E27FC236}">
                <a16:creationId xmlns:a16="http://schemas.microsoft.com/office/drawing/2014/main" id="{F93FB4F9-43AF-4154-8E5F-C33A15D7F92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33" name="Picture 32" descr="newspaper.png">
            <a:extLst>
              <a:ext uri="{FF2B5EF4-FFF2-40B4-BE49-F238E27FC236}">
                <a16:creationId xmlns:a16="http://schemas.microsoft.com/office/drawing/2014/main" id="{73E033E0-FD19-4D95-B76B-AFF9A46F014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34" name="TextBox 382">
            <a:extLst>
              <a:ext uri="{FF2B5EF4-FFF2-40B4-BE49-F238E27FC236}">
                <a16:creationId xmlns:a16="http://schemas.microsoft.com/office/drawing/2014/main" id="{8319DCD2-36E3-4501-8C47-96A60DE2D475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sp>
        <p:nvSpPr>
          <p:cNvPr id="35" name="TextBox 382">
            <a:extLst>
              <a:ext uri="{FF2B5EF4-FFF2-40B4-BE49-F238E27FC236}">
                <a16:creationId xmlns:a16="http://schemas.microsoft.com/office/drawing/2014/main" id="{9543110D-B964-4A6E-802A-9A30AF44FE20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72000" y="4251891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</a:t>
            </a:r>
          </a:p>
        </p:txBody>
      </p:sp>
      <p:pic>
        <p:nvPicPr>
          <p:cNvPr id="38" name="Picture 37" descr="Icon&#10;&#10;Description automatically generated">
            <a:extLst>
              <a:ext uri="{FF2B5EF4-FFF2-40B4-BE49-F238E27FC236}">
                <a16:creationId xmlns:a16="http://schemas.microsoft.com/office/drawing/2014/main" id="{3E4E6A28-A8CD-46B4-92BB-0813000D860F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pic>
        <p:nvPicPr>
          <p:cNvPr id="39" name="Picture 38" descr="Icon&#10;&#10;Description automatically generated">
            <a:extLst>
              <a:ext uri="{FF2B5EF4-FFF2-40B4-BE49-F238E27FC236}">
                <a16:creationId xmlns:a16="http://schemas.microsoft.com/office/drawing/2014/main" id="{172327A6-51DA-4B2E-B856-565072AD8C43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2" name="TextBox 14">
            <a:extLst>
              <a:ext uri="{FF2B5EF4-FFF2-40B4-BE49-F238E27FC236}">
                <a16:creationId xmlns:a16="http://schemas.microsoft.com/office/drawing/2014/main" id="{ED151D62-5F64-79B2-787F-0ED84F9EF463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3" name="TextBox 382">
            <a:extLst>
              <a:ext uri="{FF2B5EF4-FFF2-40B4-BE49-F238E27FC236}">
                <a16:creationId xmlns:a16="http://schemas.microsoft.com/office/drawing/2014/main" id="{ACFB57DB-5326-F0EA-12BB-AFFC238CB711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H1 2024 Dec'21 - Dec'23 print data fused with Nov'23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B00694-266D-4E27-3D53-361D3A9EEDF2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10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April 2024</a:t>
            </a:r>
          </a:p>
        </p:txBody>
      </p:sp>
    </p:spTree>
    <p:extLst>
      <p:ext uri="{BB962C8B-B14F-4D97-AF65-F5344CB8AC3E}">
        <p14:creationId xmlns:p14="http://schemas.microsoft.com/office/powerpoint/2010/main" val="2223875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2319" y="0"/>
            <a:ext cx="9156321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4356" y="4587975"/>
            <a:ext cx="9158356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478"/>
            <a:ext cx="1001254" cy="288032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8" y="3"/>
            <a:ext cx="427247" cy="49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5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354B868-0F37-6DB6-5B00-9D5421DD5EF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6354763" y="3525838"/>
            <a:ext cx="777875" cy="304800"/>
          </a:xfrm>
          <a:prstGeom prst="rect">
            <a:avLst/>
          </a:prstGeom>
        </p:spPr>
      </p:pic>
      <p:sp>
        <p:nvSpPr>
          <p:cNvPr id="2" name="TextBox 382"/>
          <p:cNvSpPr txBox="1">
            <a:spLocks noChangeArrowheads="1"/>
          </p:cNvSpPr>
          <p:nvPr/>
        </p:nvSpPr>
        <p:spPr bwMode="gray">
          <a:xfrm>
            <a:off x="0" y="555526"/>
            <a:ext cx="9144000" cy="4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>
                <a:solidFill>
                  <a:srgbClr val="5C5C5B"/>
                </a:solidFill>
                <a:latin typeface="Arial"/>
                <a:cs typeface="Arial"/>
              </a:rPr>
              <a:t>Total Market Reach of Published Media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5B8B3FC-276E-4A3C-869D-893BA39B1A28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5872163" y="1874838"/>
            <a:ext cx="609600" cy="304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5BECFED-8902-8993-9D38-E7823B376DA3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081588" y="3444875"/>
            <a:ext cx="666750" cy="304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24E3F92-5508-E337-9C14-857E3CE4666B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7739063" y="3522663"/>
            <a:ext cx="611187" cy="3048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58A278D-0473-4EEE-F22B-5A9A7269DEA8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1403350" y="3365500"/>
            <a:ext cx="903288" cy="4667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7068B79-98A0-1F4A-ED1A-288C6B34C7D1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2987675" y="2644775"/>
            <a:ext cx="1476375" cy="46672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AA62D85-6257-1434-676D-C1F3F377302E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7700963" y="1773238"/>
            <a:ext cx="647700" cy="29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31880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6" ma:contentTypeDescription="Create a new document." ma:contentTypeScope="" ma:versionID="6673a29e04c4d790296d06ec2f479a07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b4a5331081471a6c0c0725d65aca0695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FABEFC-1B2E-4290-97B0-65B3182C428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DFBEFA-7582-470F-AD85-051CF50F75B1}">
  <ds:schemaRefs>
    <ds:schemaRef ds:uri="b2a01d73-8935-4eb2-a87a-2289ff5b8144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93452542-5985-4799-ad4f-b73e5edc771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D7933D3-5878-4F85-BA5E-2F713CF1C2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</Words>
  <Application>Microsoft Macintosh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Open Sans Condensed</vt:lpstr>
      <vt:lpstr>Arial</vt:lpstr>
      <vt:lpstr>Calibri</vt:lpstr>
      <vt:lpstr>1_Custom Design</vt:lpstr>
      <vt:lpstr>PowerPoint Presentation</vt:lpstr>
    </vt:vector>
  </TitlesOfParts>
  <Company>Ipsos MORI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Jarvis</dc:creator>
  <cp:lastModifiedBy>Josh Gidman</cp:lastModifiedBy>
  <cp:revision>5</cp:revision>
  <cp:lastPrinted>2018-08-24T09:41:59Z</cp:lastPrinted>
  <dcterms:created xsi:type="dcterms:W3CDTF">2013-11-06T11:49:34Z</dcterms:created>
  <dcterms:modified xsi:type="dcterms:W3CDTF">2024-03-22T10:00:58Z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Order">
    <vt:r8>1221000</vt:r8>
  </property>
  <property fmtid="{D5CDD505-2E9C-101B-9397-08002B2CF9AE}" pid="4" name="MediaServiceImageTags">
    <vt:lpwstr/>
  </property>
</Properties>
</file>