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7" r:id="rId4"/>
  </p:sldMasterIdLst>
  <p:notesMasterIdLst>
    <p:notesMasterId r:id="rId6"/>
  </p:notesMasterIdLst>
  <p:handoutMasterIdLst>
    <p:handoutMasterId r:id="rId7"/>
  </p:handoutMasterIdLst>
  <p:sldIdLst>
    <p:sldId id="260" r:id="rId5"/>
  </p:sldIdLst>
  <p:sldSz cx="9144000" cy="5143500" type="screen16x9"/>
  <p:notesSz cx="6797675" cy="9928225"/>
  <p:embeddedFontLst>
    <p:embeddedFont>
      <p:font typeface="Open Sans Condensed" panose="020B0606030504020204" pitchFamily="34" charset="0"/>
      <p:regular r:id="rId8"/>
      <p:bold r:id="rId9"/>
      <p:italic r:id="rId10"/>
      <p:boldItalic r:id="rId11"/>
    </p:embeddedFont>
  </p:embeddedFontLst>
  <p:defaultTextStyle>
    <a:defPPr>
      <a:defRPr lang="en-US"/>
    </a:defPPr>
    <a:lvl1pPr marL="0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9910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98206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19730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59641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995515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39461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793721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3192824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orient="horz" pos="3838">
          <p15:clr>
            <a:srgbClr val="A4A3A4"/>
          </p15:clr>
        </p15:guide>
        <p15:guide id="4" orient="horz" pos="1026">
          <p15:clr>
            <a:srgbClr val="A4A3A4"/>
          </p15:clr>
        </p15:guide>
        <p15:guide id="5" orient="horz" pos="3702">
          <p15:clr>
            <a:srgbClr val="A4A3A4"/>
          </p15:clr>
        </p15:guide>
        <p15:guide id="6" orient="horz" pos="1117">
          <p15:clr>
            <a:srgbClr val="A4A3A4"/>
          </p15:clr>
        </p15:guide>
        <p15:guide id="7" pos="3120">
          <p15:clr>
            <a:srgbClr val="A4A3A4"/>
          </p15:clr>
        </p15:guide>
        <p15:guide id="8" pos="398">
          <p15:clr>
            <a:srgbClr val="A4A3A4"/>
          </p15:clr>
        </p15:guide>
        <p15:guide id="9" pos="5842">
          <p15:clr>
            <a:srgbClr val="A4A3A4"/>
          </p15:clr>
        </p15:guide>
        <p15:guide id="10" pos="716">
          <p15:clr>
            <a:srgbClr val="A4A3A4"/>
          </p15:clr>
        </p15:guide>
        <p15:guide id="11" pos="5524">
          <p15:clr>
            <a:srgbClr val="A4A3A4"/>
          </p15:clr>
        </p15:guide>
        <p15:guide id="12" orient="horz" pos="1688">
          <p15:clr>
            <a:srgbClr val="A4A3A4"/>
          </p15:clr>
        </p15:guide>
        <p15:guide id="13" orient="horz" pos="497">
          <p15:clr>
            <a:srgbClr val="A4A3A4"/>
          </p15:clr>
        </p15:guide>
        <p15:guide id="14" orient="horz" pos="2879">
          <p15:clr>
            <a:srgbClr val="A4A3A4"/>
          </p15:clr>
        </p15:guide>
        <p15:guide id="15" orient="horz" pos="770">
          <p15:clr>
            <a:srgbClr val="A4A3A4"/>
          </p15:clr>
        </p15:guide>
        <p15:guide id="16" orient="horz" pos="2777">
          <p15:clr>
            <a:srgbClr val="A4A3A4"/>
          </p15:clr>
        </p15:guide>
        <p15:guide id="17" orient="horz" pos="838">
          <p15:clr>
            <a:srgbClr val="A4A3A4"/>
          </p15:clr>
        </p15:guide>
        <p15:guide id="18" pos="2880">
          <p15:clr>
            <a:srgbClr val="A4A3A4"/>
          </p15:clr>
        </p15:guide>
        <p15:guide id="19" pos="367">
          <p15:clr>
            <a:srgbClr val="A4A3A4"/>
          </p15:clr>
        </p15:guide>
        <p15:guide id="20" pos="5393">
          <p15:clr>
            <a:srgbClr val="A4A3A4"/>
          </p15:clr>
        </p15:guide>
        <p15:guide id="21" pos="661">
          <p15:clr>
            <a:srgbClr val="A4A3A4"/>
          </p15:clr>
        </p15:guide>
        <p15:guide id="22" pos="50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5C5B"/>
    <a:srgbClr val="CA2477"/>
    <a:srgbClr val="64AA27"/>
    <a:srgbClr val="C42374"/>
    <a:srgbClr val="1298E3"/>
    <a:srgbClr val="CE267C"/>
    <a:srgbClr val="64A927"/>
    <a:srgbClr val="362A66"/>
    <a:srgbClr val="72A1CC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2251"/>
        <p:guide orient="horz" pos="663"/>
        <p:guide orient="horz" pos="3838"/>
        <p:guide orient="horz" pos="1026"/>
        <p:guide orient="horz" pos="3702"/>
        <p:guide orient="horz" pos="1117"/>
        <p:guide pos="3120"/>
        <p:guide pos="398"/>
        <p:guide pos="5842"/>
        <p:guide pos="716"/>
        <p:guide pos="5524"/>
        <p:guide orient="horz" pos="1688"/>
        <p:guide orient="horz" pos="497"/>
        <p:guide orient="horz" pos="2879"/>
        <p:guide orient="horz" pos="770"/>
        <p:guide orient="horz" pos="2777"/>
        <p:guide orient="horz" pos="838"/>
        <p:guide pos="2880"/>
        <p:guide pos="367"/>
        <p:guide pos="5393"/>
        <p:guide pos="661"/>
        <p:guide pos="50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0DCEF-5F5D-4D79-9CE8-062D3690AD67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B2DFA-5390-4623-BC42-87AC8315B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795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E9CB8-0819-4813-8419-E5B25AD8BC5C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060B9-8B9B-4EA2-A8D0-ED31073CF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756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8316422" y="339502"/>
            <a:ext cx="769441" cy="19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800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06808" y="4696860"/>
            <a:ext cx="568932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600"/>
              </a:spcBef>
            </a:pP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700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131590"/>
            <a:ext cx="2351959" cy="2917746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2915816" y="3003798"/>
            <a:ext cx="1368153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1600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31590"/>
            <a:ext cx="2532602" cy="3356992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808140" y="3291692"/>
            <a:ext cx="1422963" cy="532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22794" y="4377277"/>
            <a:ext cx="14264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800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800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7020272" y="4659982"/>
            <a:ext cx="22322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1" name="TextBox 382">
            <a:extLst>
              <a:ext uri="{FF2B5EF4-FFF2-40B4-BE49-F238E27FC236}">
                <a16:creationId xmlns:a16="http://schemas.microsoft.com/office/drawing/2014/main" id="{93FEB12A-9232-479C-9D22-AFF72F5B39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695055" y="1174808"/>
            <a:ext cx="4448945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000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24" name="Picture 23" descr="newspaper.png">
            <a:extLst>
              <a:ext uri="{FF2B5EF4-FFF2-40B4-BE49-F238E27FC236}">
                <a16:creationId xmlns:a16="http://schemas.microsoft.com/office/drawing/2014/main" id="{DC5D6CD1-C70E-4E6D-BE66-9EB3080BF9D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53" y="1491629"/>
            <a:ext cx="1728192" cy="1413975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378828A9-06E6-4C8C-BB9B-11566BB552CE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225153" y="2736106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pic>
        <p:nvPicPr>
          <p:cNvPr id="26" name="Picture 25" descr="mobile.png">
            <a:extLst>
              <a:ext uri="{FF2B5EF4-FFF2-40B4-BE49-F238E27FC236}">
                <a16:creationId xmlns:a16="http://schemas.microsoft.com/office/drawing/2014/main" id="{DD7556A6-37DC-46B1-9BA3-401DF2C2942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851" y="2944782"/>
            <a:ext cx="823340" cy="1368152"/>
          </a:xfrm>
          <a:prstGeom prst="rect">
            <a:avLst/>
          </a:prstGeom>
        </p:spPr>
      </p:pic>
      <p:pic>
        <p:nvPicPr>
          <p:cNvPr id="37" name="Picture 36" descr="tablet.png">
            <a:extLst>
              <a:ext uri="{FF2B5EF4-FFF2-40B4-BE49-F238E27FC236}">
                <a16:creationId xmlns:a16="http://schemas.microsoft.com/office/drawing/2014/main" id="{CEA4C34F-2BAF-44F3-B6DB-89C7BF2E3D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084" y="2997431"/>
            <a:ext cx="946290" cy="1344729"/>
          </a:xfrm>
          <a:prstGeom prst="rect">
            <a:avLst/>
          </a:prstGeom>
        </p:spPr>
      </p:pic>
      <p:sp>
        <p:nvSpPr>
          <p:cNvPr id="38" name="TextBox 382">
            <a:extLst>
              <a:ext uri="{FF2B5EF4-FFF2-40B4-BE49-F238E27FC236}">
                <a16:creationId xmlns:a16="http://schemas.microsoft.com/office/drawing/2014/main" id="{02672E18-6EC8-4714-9E2F-096A4CA8F9E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205044" y="4252345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39" name="TextBox 382">
            <a:extLst>
              <a:ext uri="{FF2B5EF4-FFF2-40B4-BE49-F238E27FC236}">
                <a16:creationId xmlns:a16="http://schemas.microsoft.com/office/drawing/2014/main" id="{4CAE7515-77A8-4223-9DEB-B361A3F96C6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902393" y="4235849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0" name="TextBox 382">
            <a:extLst>
              <a:ext uri="{FF2B5EF4-FFF2-40B4-BE49-F238E27FC236}">
                <a16:creationId xmlns:a16="http://schemas.microsoft.com/office/drawing/2014/main" id="{DAB65382-9653-4FCD-8CB1-2B86210DF0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592135" y="4244097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41" name="Picture 40" descr="Icon&#10;&#10;Description automatically generated">
            <a:extLst>
              <a:ext uri="{FF2B5EF4-FFF2-40B4-BE49-F238E27FC236}">
                <a16:creationId xmlns:a16="http://schemas.microsoft.com/office/drawing/2014/main" id="{C47E49E9-2AE7-4C46-A4F2-4BF2860C475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491" y="3222425"/>
            <a:ext cx="1051026" cy="1029466"/>
          </a:xfrm>
          <a:prstGeom prst="rect">
            <a:avLst/>
          </a:prstGeom>
        </p:spPr>
      </p:pic>
      <p:sp>
        <p:nvSpPr>
          <p:cNvPr id="42" name="TextBox 382">
            <a:extLst>
              <a:ext uri="{FF2B5EF4-FFF2-40B4-BE49-F238E27FC236}">
                <a16:creationId xmlns:a16="http://schemas.microsoft.com/office/drawing/2014/main" id="{10AD3A4E-D65B-4054-A0DA-94F671F744C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044958" y="2691913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3" name="Picture 42" descr="Icon&#10;&#10;Description automatically generated">
            <a:extLst>
              <a:ext uri="{FF2B5EF4-FFF2-40B4-BE49-F238E27FC236}">
                <a16:creationId xmlns:a16="http://schemas.microsoft.com/office/drawing/2014/main" id="{9567A423-571C-4AF2-B529-90EA4A6BD21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6552" y="1697044"/>
            <a:ext cx="1052996" cy="985653"/>
          </a:xfrm>
          <a:prstGeom prst="rect">
            <a:avLst/>
          </a:prstGeom>
        </p:spPr>
      </p:pic>
      <p:sp>
        <p:nvSpPr>
          <p:cNvPr id="44" name="TextBox 382">
            <a:extLst>
              <a:ext uri="{FF2B5EF4-FFF2-40B4-BE49-F238E27FC236}">
                <a16:creationId xmlns:a16="http://schemas.microsoft.com/office/drawing/2014/main" id="{23AEEC46-373D-4F91-9FCE-6B888467341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97433"/>
            <a:ext cx="9144000" cy="28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7982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kern="12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PAMCo</a:t>
            </a:r>
            <a:r>
              <a:rPr lang="en-US" sz="1400" b="0" i="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H2 2024 Jun’22 - Jun’24 print data fused with Jun’24 iris data</a:t>
            </a:r>
            <a:endParaRPr lang="en-GB" altLang="en-US" sz="1400" b="0" i="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1110551-294F-420E-84A3-D54A46CBDD45}"/>
              </a:ext>
            </a:extLst>
          </p:cNvPr>
          <p:cNvSpPr txBox="1"/>
          <p:nvPr userDrawn="1"/>
        </p:nvSpPr>
        <p:spPr>
          <a:xfrm>
            <a:off x="2285955" y="319627"/>
            <a:ext cx="457208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05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25</a:t>
            </a:r>
            <a:r>
              <a:rPr lang="en-GB" sz="105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3388010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408"/>
          <p:cNvSpPr txBox="1">
            <a:spLocks noChangeArrowheads="1"/>
          </p:cNvSpPr>
          <p:nvPr userDrawn="1"/>
        </p:nvSpPr>
        <p:spPr bwMode="auto">
          <a:xfrm>
            <a:off x="106808" y="4696860"/>
            <a:ext cx="568932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600"/>
              </a:spcBef>
            </a:pP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700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sp>
        <p:nvSpPr>
          <p:cNvPr id="21" name="TextBox 409"/>
          <p:cNvSpPr txBox="1">
            <a:spLocks noChangeArrowheads="1"/>
          </p:cNvSpPr>
          <p:nvPr userDrawn="1"/>
        </p:nvSpPr>
        <p:spPr bwMode="auto">
          <a:xfrm>
            <a:off x="7020272" y="4659982"/>
            <a:ext cx="22322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3" name="Picture 22" descr="u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771550"/>
            <a:ext cx="2478132" cy="3878238"/>
          </a:xfrm>
          <a:prstGeom prst="rect">
            <a:avLst/>
          </a:prstGeom>
        </p:spPr>
      </p:pic>
      <p:pic>
        <p:nvPicPr>
          <p:cNvPr id="24" name="Picture 23" descr="people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50" y="1203598"/>
            <a:ext cx="2351959" cy="2917746"/>
          </a:xfrm>
          <a:prstGeom prst="rect">
            <a:avLst/>
          </a:prstGeom>
        </p:spPr>
      </p:pic>
      <p:sp>
        <p:nvSpPr>
          <p:cNvPr id="36" name="TextBox 382"/>
          <p:cNvSpPr txBox="1">
            <a:spLocks noChangeArrowheads="1"/>
          </p:cNvSpPr>
          <p:nvPr userDrawn="1"/>
        </p:nvSpPr>
        <p:spPr bwMode="gray">
          <a:xfrm>
            <a:off x="2932961" y="3048384"/>
            <a:ext cx="1368153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1600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sp>
        <p:nvSpPr>
          <p:cNvPr id="37" name="TextBox 382"/>
          <p:cNvSpPr txBox="1">
            <a:spLocks noChangeArrowheads="1"/>
          </p:cNvSpPr>
          <p:nvPr userDrawn="1"/>
        </p:nvSpPr>
        <p:spPr bwMode="gray">
          <a:xfrm>
            <a:off x="1162500" y="3797042"/>
            <a:ext cx="1368152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Coverage of GB 15+</a:t>
            </a:r>
            <a:b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population</a:t>
            </a:r>
          </a:p>
        </p:txBody>
      </p:sp>
      <p:sp>
        <p:nvSpPr>
          <p:cNvPr id="25" name="TextBox 1"/>
          <p:cNvSpPr txBox="1"/>
          <p:nvPr userDrawn="1"/>
        </p:nvSpPr>
        <p:spPr>
          <a:xfrm>
            <a:off x="-30772" y="4372151"/>
            <a:ext cx="11528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</a:p>
        </p:txBody>
      </p:sp>
      <p:pic>
        <p:nvPicPr>
          <p:cNvPr id="27" name="Picture 26" descr="mobile.png">
            <a:extLst>
              <a:ext uri="{FF2B5EF4-FFF2-40B4-BE49-F238E27FC236}">
                <a16:creationId xmlns:a16="http://schemas.microsoft.com/office/drawing/2014/main" id="{69A4F873-86F1-4B68-AC11-834285CCEBA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851" y="2944782"/>
            <a:ext cx="823340" cy="1368152"/>
          </a:xfrm>
          <a:prstGeom prst="rect">
            <a:avLst/>
          </a:prstGeom>
        </p:spPr>
      </p:pic>
      <p:pic>
        <p:nvPicPr>
          <p:cNvPr id="28" name="Picture 27" descr="tablet.png">
            <a:extLst>
              <a:ext uri="{FF2B5EF4-FFF2-40B4-BE49-F238E27FC236}">
                <a16:creationId xmlns:a16="http://schemas.microsoft.com/office/drawing/2014/main" id="{DC540A32-AF4B-402A-A2CC-B24B3477CF0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084" y="2997431"/>
            <a:ext cx="946290" cy="1344729"/>
          </a:xfrm>
          <a:prstGeom prst="rect">
            <a:avLst/>
          </a:prstGeom>
        </p:spPr>
      </p:pic>
      <p:sp>
        <p:nvSpPr>
          <p:cNvPr id="29" name="TextBox 382">
            <a:extLst>
              <a:ext uri="{FF2B5EF4-FFF2-40B4-BE49-F238E27FC236}">
                <a16:creationId xmlns:a16="http://schemas.microsoft.com/office/drawing/2014/main" id="{39DD4907-CDD6-47E1-B6FC-2FB8AB6DDD2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205044" y="4227934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30" name="TextBox 382">
            <a:extLst>
              <a:ext uri="{FF2B5EF4-FFF2-40B4-BE49-F238E27FC236}">
                <a16:creationId xmlns:a16="http://schemas.microsoft.com/office/drawing/2014/main" id="{5E3F4487-D1D1-495A-8795-5AF0E2758A9F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902393" y="4227934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31" name="TextBox 382">
            <a:extLst>
              <a:ext uri="{FF2B5EF4-FFF2-40B4-BE49-F238E27FC236}">
                <a16:creationId xmlns:a16="http://schemas.microsoft.com/office/drawing/2014/main" id="{065553F8-EA79-43C1-8EB5-037195F847E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044958" y="2691913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sp>
        <p:nvSpPr>
          <p:cNvPr id="32" name="TextBox 382">
            <a:extLst>
              <a:ext uri="{FF2B5EF4-FFF2-40B4-BE49-F238E27FC236}">
                <a16:creationId xmlns:a16="http://schemas.microsoft.com/office/drawing/2014/main" id="{F93FB4F9-43AF-4154-8E5F-C33A15D7F92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695055" y="1174808"/>
            <a:ext cx="4448945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000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33" name="Picture 32" descr="newspaper.png">
            <a:extLst>
              <a:ext uri="{FF2B5EF4-FFF2-40B4-BE49-F238E27FC236}">
                <a16:creationId xmlns:a16="http://schemas.microsoft.com/office/drawing/2014/main" id="{73E033E0-FD19-4D95-B76B-AFF9A46F014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53" y="1491629"/>
            <a:ext cx="1728192" cy="1413975"/>
          </a:xfrm>
          <a:prstGeom prst="rect">
            <a:avLst/>
          </a:prstGeom>
        </p:spPr>
      </p:pic>
      <p:sp>
        <p:nvSpPr>
          <p:cNvPr id="34" name="TextBox 382">
            <a:extLst>
              <a:ext uri="{FF2B5EF4-FFF2-40B4-BE49-F238E27FC236}">
                <a16:creationId xmlns:a16="http://schemas.microsoft.com/office/drawing/2014/main" id="{8319DCD2-36E3-4501-8C47-96A60DE2D475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225153" y="2736106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35" name="TextBox 382">
            <a:extLst>
              <a:ext uri="{FF2B5EF4-FFF2-40B4-BE49-F238E27FC236}">
                <a16:creationId xmlns:a16="http://schemas.microsoft.com/office/drawing/2014/main" id="{9543110D-B964-4A6E-802A-9A30AF44FE2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572000" y="4251891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Computer</a:t>
            </a:r>
          </a:p>
        </p:txBody>
      </p:sp>
      <p:pic>
        <p:nvPicPr>
          <p:cNvPr id="38" name="Picture 37" descr="Icon&#10;&#10;Description automatically generated">
            <a:extLst>
              <a:ext uri="{FF2B5EF4-FFF2-40B4-BE49-F238E27FC236}">
                <a16:creationId xmlns:a16="http://schemas.microsoft.com/office/drawing/2014/main" id="{3E4E6A28-A8CD-46B4-92BB-0813000D860F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491" y="3222425"/>
            <a:ext cx="1051026" cy="1029466"/>
          </a:xfrm>
          <a:prstGeom prst="rect">
            <a:avLst/>
          </a:prstGeom>
        </p:spPr>
      </p:pic>
      <p:pic>
        <p:nvPicPr>
          <p:cNvPr id="39" name="Picture 38" descr="Icon&#10;&#10;Description automatically generated">
            <a:extLst>
              <a:ext uri="{FF2B5EF4-FFF2-40B4-BE49-F238E27FC236}">
                <a16:creationId xmlns:a16="http://schemas.microsoft.com/office/drawing/2014/main" id="{172327A6-51DA-4B2E-B856-565072AD8C43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6552" y="1697044"/>
            <a:ext cx="1052996" cy="985653"/>
          </a:xfrm>
          <a:prstGeom prst="rect">
            <a:avLst/>
          </a:prstGeom>
        </p:spPr>
      </p:pic>
      <p:sp>
        <p:nvSpPr>
          <p:cNvPr id="2" name="TextBox 14">
            <a:extLst>
              <a:ext uri="{FF2B5EF4-FFF2-40B4-BE49-F238E27FC236}">
                <a16:creationId xmlns:a16="http://schemas.microsoft.com/office/drawing/2014/main" id="{ED151D62-5F64-79B2-787F-0ED84F9EF463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8316422" y="339502"/>
            <a:ext cx="769441" cy="19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800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3" name="TextBox 382">
            <a:extLst>
              <a:ext uri="{FF2B5EF4-FFF2-40B4-BE49-F238E27FC236}">
                <a16:creationId xmlns:a16="http://schemas.microsoft.com/office/drawing/2014/main" id="{ACFB57DB-5326-F0EA-12BB-AFFC238CB711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97433"/>
            <a:ext cx="9144000" cy="28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7982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kern="12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PAMCo</a:t>
            </a:r>
            <a:r>
              <a:rPr lang="en-US" sz="1400" b="0" i="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H2 2024 Jun’22 - Jun’24 print data fused with Jun’24 iris data</a:t>
            </a:r>
            <a:endParaRPr lang="en-GB" altLang="en-US" sz="1400" b="0" i="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B00694-266D-4E27-3D53-361D3A9EEDF2}"/>
              </a:ext>
            </a:extLst>
          </p:cNvPr>
          <p:cNvSpPr txBox="1"/>
          <p:nvPr userDrawn="1"/>
        </p:nvSpPr>
        <p:spPr>
          <a:xfrm>
            <a:off x="2285955" y="319627"/>
            <a:ext cx="457208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05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05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25</a:t>
            </a:r>
            <a:r>
              <a:rPr lang="en-GB" sz="1050" b="0" baseline="3000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05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 2024</a:t>
            </a:r>
            <a:endParaRPr lang="en-GB" sz="1050" b="0" dirty="0">
              <a:solidFill>
                <a:srgbClr val="FF0000"/>
              </a:solidFill>
              <a:latin typeface="Open Sans Condensed" panose="020B0806030504020204" pitchFamily="34" charset="0"/>
              <a:ea typeface="Open Sans Condensed" panose="020B0806030504020204" pitchFamily="34" charset="0"/>
              <a:cs typeface="Open Sans Condensed" panose="020B08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875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2319" y="0"/>
            <a:ext cx="9156321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4356" y="4587975"/>
            <a:ext cx="9158356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3478"/>
            <a:ext cx="1001254" cy="288032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8" y="3"/>
            <a:ext cx="427247" cy="492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15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/>
          <p:cNvSpPr txBox="1">
            <a:spLocks noChangeArrowheads="1"/>
          </p:cNvSpPr>
          <p:nvPr/>
        </p:nvSpPr>
        <p:spPr bwMode="gray">
          <a:xfrm>
            <a:off x="0" y="555526"/>
            <a:ext cx="9144000" cy="4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>
                <a:solidFill>
                  <a:srgbClr val="5C5C5B"/>
                </a:solidFill>
                <a:latin typeface="Arial"/>
                <a:cs typeface="Arial"/>
              </a:rPr>
              <a:t>Newsbrands (Populars)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BC82760-DD79-A89C-20BC-7E909023F1A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403350" y="3349625"/>
            <a:ext cx="903288" cy="4667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6955C20-3986-9DC6-F7B2-495689E9B7C2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987675" y="2644775"/>
            <a:ext cx="1476375" cy="4667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944794A-BABB-AC97-BD3A-3052E72359EB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5940425" y="1865313"/>
            <a:ext cx="609600" cy="304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130FCEA-6079-31D3-D675-28EB501797D1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5076825" y="3432175"/>
            <a:ext cx="663575" cy="3016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373F2EF-C8CB-4358-9934-9EA4660B5331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6376988" y="3509963"/>
            <a:ext cx="779462" cy="304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F77D8B3-FB56-EF97-1271-19CD718AAF92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7753350" y="3509963"/>
            <a:ext cx="608013" cy="3048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458A465-8B6A-38AD-E94B-9C15925E8496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7712075" y="1765300"/>
            <a:ext cx="647700" cy="29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94629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6" ma:contentTypeDescription="Create a new document." ma:contentTypeScope="" ma:versionID="7f91682a2ec369adcd5bb71a832915d3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c864103d9e4cdff55a38d5722724030a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Props1.xml><?xml version="1.0" encoding="utf-8"?>
<ds:datastoreItem xmlns:ds="http://schemas.openxmlformats.org/officeDocument/2006/customXml" ds:itemID="{8D7933D3-5878-4F85-BA5E-2F713CF1C23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2A10455-830E-42C8-94B2-066D6A44D8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1DFBEFA-7582-470F-AD85-051CF50F75B1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b2a01d73-8935-4eb2-a87a-2289ff5b8144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93452542-5985-4799-ad4f-b73e5edc771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</Words>
  <Application>Microsoft Macintosh PowerPoint</Application>
  <PresentationFormat>On-screen Show (16:9)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Open Sans Condensed</vt:lpstr>
      <vt:lpstr>Arial</vt:lpstr>
      <vt:lpstr>1_Custom Design</vt:lpstr>
      <vt:lpstr>PowerPoint Presentation</vt:lpstr>
    </vt:vector>
  </TitlesOfParts>
  <Company>Ipsos MORI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Jarvis</dc:creator>
  <cp:lastModifiedBy>Account, Yarrington (Trust Offices)</cp:lastModifiedBy>
  <cp:revision>11</cp:revision>
  <cp:lastPrinted>2018-08-24T09:41:59Z</cp:lastPrinted>
  <dcterms:created xsi:type="dcterms:W3CDTF">2013-11-06T11:49:34Z</dcterms:created>
  <dcterms:modified xsi:type="dcterms:W3CDTF">2024-09-10T14:38:47Z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Order">
    <vt:r8>1221000</vt:r8>
  </property>
  <property fmtid="{D5CDD505-2E9C-101B-9397-08002B2CF9AE}" pid="4" name="MediaServiceImageTags">
    <vt:lpwstr/>
  </property>
</Properties>
</file>