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57" r:id="rId4"/>
  </p:sldMasterIdLst>
  <p:notesMasterIdLst>
    <p:notesMasterId r:id="rId6"/>
  </p:notesMasterIdLst>
  <p:handoutMasterIdLst>
    <p:handoutMasterId r:id="rId7"/>
  </p:handoutMasterIdLst>
  <p:sldIdLst>
    <p:sldId id="263" r:id="rId5"/>
  </p:sldIdLst>
  <p:sldSz cx="9144000" cy="5143500" type="screen16x9"/>
  <p:notesSz cx="6797675" cy="9928225"/>
  <p:embeddedFontLst>
    <p:embeddedFont>
      <p:font typeface="Open Sans Condensed" panose="020B060603050402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99102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798206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197309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596412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995515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394619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793721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3192824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1">
          <p15:clr>
            <a:srgbClr val="A4A3A4"/>
          </p15:clr>
        </p15:guide>
        <p15:guide id="2" orient="horz" pos="663">
          <p15:clr>
            <a:srgbClr val="A4A3A4"/>
          </p15:clr>
        </p15:guide>
        <p15:guide id="3" orient="horz" pos="3838">
          <p15:clr>
            <a:srgbClr val="A4A3A4"/>
          </p15:clr>
        </p15:guide>
        <p15:guide id="4" orient="horz" pos="1026">
          <p15:clr>
            <a:srgbClr val="A4A3A4"/>
          </p15:clr>
        </p15:guide>
        <p15:guide id="5" orient="horz" pos="3702">
          <p15:clr>
            <a:srgbClr val="A4A3A4"/>
          </p15:clr>
        </p15:guide>
        <p15:guide id="6" orient="horz" pos="1117">
          <p15:clr>
            <a:srgbClr val="A4A3A4"/>
          </p15:clr>
        </p15:guide>
        <p15:guide id="7" pos="3120">
          <p15:clr>
            <a:srgbClr val="A4A3A4"/>
          </p15:clr>
        </p15:guide>
        <p15:guide id="8" pos="398">
          <p15:clr>
            <a:srgbClr val="A4A3A4"/>
          </p15:clr>
        </p15:guide>
        <p15:guide id="9" pos="5842">
          <p15:clr>
            <a:srgbClr val="A4A3A4"/>
          </p15:clr>
        </p15:guide>
        <p15:guide id="10" pos="716">
          <p15:clr>
            <a:srgbClr val="A4A3A4"/>
          </p15:clr>
        </p15:guide>
        <p15:guide id="11" pos="5524">
          <p15:clr>
            <a:srgbClr val="A4A3A4"/>
          </p15:clr>
        </p15:guide>
        <p15:guide id="12" orient="horz" pos="1688">
          <p15:clr>
            <a:srgbClr val="A4A3A4"/>
          </p15:clr>
        </p15:guide>
        <p15:guide id="13" orient="horz" pos="497">
          <p15:clr>
            <a:srgbClr val="A4A3A4"/>
          </p15:clr>
        </p15:guide>
        <p15:guide id="14" orient="horz" pos="2879">
          <p15:clr>
            <a:srgbClr val="A4A3A4"/>
          </p15:clr>
        </p15:guide>
        <p15:guide id="15" orient="horz" pos="770">
          <p15:clr>
            <a:srgbClr val="A4A3A4"/>
          </p15:clr>
        </p15:guide>
        <p15:guide id="16" orient="horz" pos="2777">
          <p15:clr>
            <a:srgbClr val="A4A3A4"/>
          </p15:clr>
        </p15:guide>
        <p15:guide id="17" orient="horz" pos="838">
          <p15:clr>
            <a:srgbClr val="A4A3A4"/>
          </p15:clr>
        </p15:guide>
        <p15:guide id="18" pos="2880">
          <p15:clr>
            <a:srgbClr val="A4A3A4"/>
          </p15:clr>
        </p15:guide>
        <p15:guide id="19" pos="367">
          <p15:clr>
            <a:srgbClr val="A4A3A4"/>
          </p15:clr>
        </p15:guide>
        <p15:guide id="20" pos="5393">
          <p15:clr>
            <a:srgbClr val="A4A3A4"/>
          </p15:clr>
        </p15:guide>
        <p15:guide id="21" pos="661">
          <p15:clr>
            <a:srgbClr val="A4A3A4"/>
          </p15:clr>
        </p15:guide>
        <p15:guide id="22" pos="509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5C5B"/>
    <a:srgbClr val="CA2477"/>
    <a:srgbClr val="64AA27"/>
    <a:srgbClr val="C42374"/>
    <a:srgbClr val="1298E3"/>
    <a:srgbClr val="CE267C"/>
    <a:srgbClr val="64A927"/>
    <a:srgbClr val="362A66"/>
    <a:srgbClr val="72A1CC"/>
    <a:srgbClr val="703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60" d="100"/>
          <a:sy n="160" d="100"/>
        </p:scale>
        <p:origin x="784" y="176"/>
      </p:cViewPr>
      <p:guideLst>
        <p:guide orient="horz" pos="2251"/>
        <p:guide orient="horz" pos="663"/>
        <p:guide orient="horz" pos="3838"/>
        <p:guide orient="horz" pos="1026"/>
        <p:guide orient="horz" pos="3702"/>
        <p:guide orient="horz" pos="1117"/>
        <p:guide pos="3120"/>
        <p:guide pos="398"/>
        <p:guide pos="5842"/>
        <p:guide pos="716"/>
        <p:guide pos="5524"/>
        <p:guide orient="horz" pos="1688"/>
        <p:guide orient="horz" pos="497"/>
        <p:guide orient="horz" pos="2879"/>
        <p:guide orient="horz" pos="770"/>
        <p:guide orient="horz" pos="2777"/>
        <p:guide orient="horz" pos="838"/>
        <p:guide pos="2880"/>
        <p:guide pos="367"/>
        <p:guide pos="5393"/>
        <p:guide pos="661"/>
        <p:guide pos="509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20DCEF-5F5D-4D79-9CE8-062D3690AD67}" type="datetimeFigureOut">
              <a:rPr lang="en-GB" smtClean="0"/>
              <a:t>21/03/2025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AB2DFA-5390-4623-BC42-87AC8315B2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37951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CE9CB8-0819-4813-8419-E5B25AD8BC5C}" type="datetimeFigureOut">
              <a:rPr lang="en-GB" smtClean="0"/>
              <a:t>21/03/2025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D060B9-8B9B-4EA2-A8D0-ED31073CF3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7756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4"/>
          <p:cNvSpPr txBox="1">
            <a:spLocks noChangeArrowheads="1"/>
          </p:cNvSpPr>
          <p:nvPr userDrawn="1"/>
        </p:nvSpPr>
        <p:spPr bwMode="gray">
          <a:xfrm>
            <a:off x="8316422" y="339502"/>
            <a:ext cx="769441" cy="194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altLang="en-US" sz="800" b="0">
                <a:solidFill>
                  <a:srgbClr val="FFFFFF"/>
                </a:solidFill>
                <a:latin typeface="Arial"/>
                <a:cs typeface="Arial"/>
              </a:rPr>
              <a:t>Source : PAMCo </a:t>
            </a:r>
          </a:p>
        </p:txBody>
      </p:sp>
      <p:sp>
        <p:nvSpPr>
          <p:cNvPr id="8" name="TextBox 408"/>
          <p:cNvSpPr txBox="1">
            <a:spLocks noChangeArrowheads="1"/>
          </p:cNvSpPr>
          <p:nvPr userDrawn="1"/>
        </p:nvSpPr>
        <p:spPr bwMode="auto">
          <a:xfrm>
            <a:off x="106808" y="4696860"/>
            <a:ext cx="5689328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numCol="2" spcCol="3599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600"/>
              </a:spcBef>
            </a:pP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PAMCo - Audience Measurement for Publishers, provides the most authoritative and valued audience research in use for print &amp; digital advertising trading in the UK.</a:t>
            </a:r>
          </a:p>
          <a:p>
            <a:pPr>
              <a:spcBef>
                <a:spcPts val="600"/>
              </a:spcBef>
            </a:pPr>
            <a:endParaRPr lang="en-GB" altLang="en-US" sz="700" baseline="0">
              <a:solidFill>
                <a:srgbClr val="FFFFFF"/>
              </a:solidFill>
              <a:latin typeface="Arial"/>
              <a:cs typeface="Arial"/>
            </a:endParaRPr>
          </a:p>
          <a:p>
            <a:pPr>
              <a:spcBef>
                <a:spcPts val="600"/>
              </a:spcBef>
            </a:pP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The survey covers most of Britain’s major national </a:t>
            </a:r>
            <a:r>
              <a:rPr lang="en-GB" altLang="en-US" sz="700" baseline="0" err="1">
                <a:solidFill>
                  <a:srgbClr val="FFFFFF"/>
                </a:solidFill>
                <a:latin typeface="Arial"/>
                <a:cs typeface="Arial"/>
              </a:rPr>
              <a:t>newsbrands</a:t>
            </a: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 and magazines, showing the size and nature of the audiences they achieve.</a:t>
            </a:r>
          </a:p>
        </p:txBody>
      </p:sp>
      <p:pic>
        <p:nvPicPr>
          <p:cNvPr id="9" name="Picture 8" descr="people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131590"/>
            <a:ext cx="2351959" cy="2917746"/>
          </a:xfrm>
          <a:prstGeom prst="rect">
            <a:avLst/>
          </a:prstGeom>
        </p:spPr>
      </p:pic>
      <p:sp>
        <p:nvSpPr>
          <p:cNvPr id="15" name="TextBox 382"/>
          <p:cNvSpPr txBox="1">
            <a:spLocks noChangeArrowheads="1"/>
          </p:cNvSpPr>
          <p:nvPr userDrawn="1"/>
        </p:nvSpPr>
        <p:spPr bwMode="gray">
          <a:xfrm>
            <a:off x="2915816" y="3003798"/>
            <a:ext cx="1368153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lang="en-GB" altLang="en-US" sz="1600" b="1" i="0">
                <a:solidFill>
                  <a:srgbClr val="FFFFFF"/>
                </a:solidFill>
                <a:latin typeface="Arial"/>
                <a:cs typeface="Arial"/>
              </a:rPr>
              <a:t>people</a:t>
            </a:r>
          </a:p>
        </p:txBody>
      </p:sp>
      <p:pic>
        <p:nvPicPr>
          <p:cNvPr id="17" name="Picture 16" descr="scotland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31590"/>
            <a:ext cx="2532602" cy="3356992"/>
          </a:xfrm>
          <a:prstGeom prst="rect">
            <a:avLst/>
          </a:prstGeom>
        </p:spPr>
      </p:pic>
      <p:sp>
        <p:nvSpPr>
          <p:cNvPr id="18" name="TextBox 382"/>
          <p:cNvSpPr txBox="1">
            <a:spLocks noChangeArrowheads="1"/>
          </p:cNvSpPr>
          <p:nvPr userDrawn="1"/>
        </p:nvSpPr>
        <p:spPr bwMode="gray">
          <a:xfrm>
            <a:off x="808140" y="3291692"/>
            <a:ext cx="1422963" cy="532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  <a:t>Coverage of the</a:t>
            </a:r>
            <a:b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  <a:t>Scottish 15+ population</a:t>
            </a:r>
          </a:p>
        </p:txBody>
      </p:sp>
      <p:sp>
        <p:nvSpPr>
          <p:cNvPr id="23" name="TextBox 1"/>
          <p:cNvSpPr txBox="1"/>
          <p:nvPr userDrawn="1"/>
        </p:nvSpPr>
        <p:spPr>
          <a:xfrm>
            <a:off x="-22794" y="4377277"/>
            <a:ext cx="142644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9102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98206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97309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6412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95515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94619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93721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92824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 b="1">
                <a:solidFill>
                  <a:srgbClr val="5C5C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Monthly Data</a:t>
            </a:r>
            <a:r>
              <a:rPr lang="en-GB" sz="800" b="1" baseline="0">
                <a:solidFill>
                  <a:srgbClr val="5C5C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Scotland</a:t>
            </a:r>
            <a:endParaRPr lang="en-GB" sz="800" b="1">
              <a:solidFill>
                <a:srgbClr val="5C5C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409"/>
          <p:cNvSpPr txBox="1">
            <a:spLocks noChangeArrowheads="1"/>
          </p:cNvSpPr>
          <p:nvPr userDrawn="1"/>
        </p:nvSpPr>
        <p:spPr bwMode="auto">
          <a:xfrm>
            <a:off x="7020272" y="4659982"/>
            <a:ext cx="223224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300"/>
              </a:spcBef>
            </a:pPr>
            <a:r>
              <a:rPr lang="en-GB" altLang="en-US" sz="700" b="1" baseline="0">
                <a:solidFill>
                  <a:srgbClr val="FFFFFF"/>
                </a:solidFill>
                <a:latin typeface="Arial"/>
                <a:cs typeface="Arial"/>
              </a:rPr>
              <a:t>For more information please contact us on:</a:t>
            </a:r>
          </a:p>
          <a:p>
            <a:pPr>
              <a:spcBef>
                <a:spcPts val="300"/>
              </a:spcBef>
            </a:pPr>
            <a:r>
              <a:rPr lang="en-GB" altLang="en-US" sz="700" b="1" baseline="0">
                <a:solidFill>
                  <a:srgbClr val="FFFFFF"/>
                </a:solidFill>
                <a:latin typeface="Arial"/>
                <a:cs typeface="Arial"/>
              </a:rPr>
              <a:t>info@pamco.co.uk / +44 (0)20 7637 9822 </a:t>
            </a:r>
          </a:p>
          <a:p>
            <a:pPr>
              <a:spcBef>
                <a:spcPts val="300"/>
              </a:spcBef>
            </a:pPr>
            <a:r>
              <a:rPr lang="en-GB" altLang="en-US" sz="700" b="1" baseline="0">
                <a:solidFill>
                  <a:srgbClr val="FFFFFF"/>
                </a:solidFill>
                <a:latin typeface="Arial"/>
                <a:cs typeface="Arial"/>
              </a:rPr>
              <a:t>www.pamco.co.uk</a:t>
            </a:r>
            <a:endParaRPr lang="en-GB" altLang="en-US" sz="700" baseline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1" name="TextBox 382">
            <a:extLst>
              <a:ext uri="{FF2B5EF4-FFF2-40B4-BE49-F238E27FC236}">
                <a16:creationId xmlns:a16="http://schemas.microsoft.com/office/drawing/2014/main" id="{93FEB12A-9232-479C-9D22-AFF72F5B3957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4695055" y="1174808"/>
            <a:ext cx="4448945" cy="378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2000" b="1" i="0">
                <a:solidFill>
                  <a:srgbClr val="CE267C"/>
                </a:solidFill>
                <a:latin typeface="Arial"/>
                <a:cs typeface="Arial"/>
              </a:rPr>
              <a:t>Reach by platform</a:t>
            </a:r>
          </a:p>
        </p:txBody>
      </p:sp>
      <p:pic>
        <p:nvPicPr>
          <p:cNvPr id="24" name="Picture 23" descr="newspaper.png">
            <a:extLst>
              <a:ext uri="{FF2B5EF4-FFF2-40B4-BE49-F238E27FC236}">
                <a16:creationId xmlns:a16="http://schemas.microsoft.com/office/drawing/2014/main" id="{DC5D6CD1-C70E-4E6D-BE66-9EB3080BF9D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153" y="1491629"/>
            <a:ext cx="1728192" cy="1413975"/>
          </a:xfrm>
          <a:prstGeom prst="rect">
            <a:avLst/>
          </a:prstGeom>
        </p:spPr>
      </p:pic>
      <p:sp>
        <p:nvSpPr>
          <p:cNvPr id="25" name="TextBox 382">
            <a:extLst>
              <a:ext uri="{FF2B5EF4-FFF2-40B4-BE49-F238E27FC236}">
                <a16:creationId xmlns:a16="http://schemas.microsoft.com/office/drawing/2014/main" id="{378828A9-06E6-4C8C-BB9B-11566BB552CE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5225153" y="2736106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1298E3"/>
                </a:solidFill>
                <a:latin typeface="Arial"/>
                <a:cs typeface="Arial"/>
              </a:rPr>
              <a:t>Print</a:t>
            </a:r>
          </a:p>
        </p:txBody>
      </p:sp>
      <p:pic>
        <p:nvPicPr>
          <p:cNvPr id="26" name="Picture 25" descr="mobile.png">
            <a:extLst>
              <a:ext uri="{FF2B5EF4-FFF2-40B4-BE49-F238E27FC236}">
                <a16:creationId xmlns:a16="http://schemas.microsoft.com/office/drawing/2014/main" id="{DD7556A6-37DC-46B1-9BA3-401DF2C2942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851" y="2944782"/>
            <a:ext cx="823340" cy="1368152"/>
          </a:xfrm>
          <a:prstGeom prst="rect">
            <a:avLst/>
          </a:prstGeom>
        </p:spPr>
      </p:pic>
      <p:pic>
        <p:nvPicPr>
          <p:cNvPr id="37" name="Picture 36" descr="tablet.png">
            <a:extLst>
              <a:ext uri="{FF2B5EF4-FFF2-40B4-BE49-F238E27FC236}">
                <a16:creationId xmlns:a16="http://schemas.microsoft.com/office/drawing/2014/main" id="{CEA4C34F-2BAF-44F3-B6DB-89C7BF2E3DE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084" y="2997431"/>
            <a:ext cx="946290" cy="1344729"/>
          </a:xfrm>
          <a:prstGeom prst="rect">
            <a:avLst/>
          </a:prstGeom>
        </p:spPr>
      </p:pic>
      <p:sp>
        <p:nvSpPr>
          <p:cNvPr id="38" name="TextBox 382">
            <a:extLst>
              <a:ext uri="{FF2B5EF4-FFF2-40B4-BE49-F238E27FC236}">
                <a16:creationId xmlns:a16="http://schemas.microsoft.com/office/drawing/2014/main" id="{02672E18-6EC8-4714-9E2F-096A4CA8F9ED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7205044" y="4252345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Tablet</a:t>
            </a:r>
          </a:p>
        </p:txBody>
      </p:sp>
      <p:sp>
        <p:nvSpPr>
          <p:cNvPr id="39" name="TextBox 382">
            <a:extLst>
              <a:ext uri="{FF2B5EF4-FFF2-40B4-BE49-F238E27FC236}">
                <a16:creationId xmlns:a16="http://schemas.microsoft.com/office/drawing/2014/main" id="{4CAE7515-77A8-4223-9DEB-B361A3F96C64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5902393" y="4235849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Smartphone</a:t>
            </a:r>
          </a:p>
        </p:txBody>
      </p:sp>
      <p:sp>
        <p:nvSpPr>
          <p:cNvPr id="40" name="TextBox 382">
            <a:extLst>
              <a:ext uri="{FF2B5EF4-FFF2-40B4-BE49-F238E27FC236}">
                <a16:creationId xmlns:a16="http://schemas.microsoft.com/office/drawing/2014/main" id="{DAB65382-9653-4FCD-8CB1-2B86210DF057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4592135" y="4244097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Computer </a:t>
            </a:r>
          </a:p>
        </p:txBody>
      </p:sp>
      <p:pic>
        <p:nvPicPr>
          <p:cNvPr id="41" name="Picture 40" descr="Icon&#10;&#10;Description automatically generated">
            <a:extLst>
              <a:ext uri="{FF2B5EF4-FFF2-40B4-BE49-F238E27FC236}">
                <a16:creationId xmlns:a16="http://schemas.microsoft.com/office/drawing/2014/main" id="{C47E49E9-2AE7-4C46-A4F2-4BF2860C475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491" y="3222425"/>
            <a:ext cx="1051026" cy="1029466"/>
          </a:xfrm>
          <a:prstGeom prst="rect">
            <a:avLst/>
          </a:prstGeom>
        </p:spPr>
      </p:pic>
      <p:sp>
        <p:nvSpPr>
          <p:cNvPr id="42" name="TextBox 382">
            <a:extLst>
              <a:ext uri="{FF2B5EF4-FFF2-40B4-BE49-F238E27FC236}">
                <a16:creationId xmlns:a16="http://schemas.microsoft.com/office/drawing/2014/main" id="{10AD3A4E-D65B-4054-A0DA-94F671F744CD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7044958" y="2691913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CE267C"/>
                </a:solidFill>
                <a:latin typeface="Arial"/>
                <a:cs typeface="Arial"/>
              </a:rPr>
              <a:t>Total Digital</a:t>
            </a:r>
          </a:p>
        </p:txBody>
      </p:sp>
      <p:pic>
        <p:nvPicPr>
          <p:cNvPr id="43" name="Picture 42" descr="Icon&#10;&#10;Description automatically generated">
            <a:extLst>
              <a:ext uri="{FF2B5EF4-FFF2-40B4-BE49-F238E27FC236}">
                <a16:creationId xmlns:a16="http://schemas.microsoft.com/office/drawing/2014/main" id="{9567A423-571C-4AF2-B529-90EA4A6BD21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6552" y="1697044"/>
            <a:ext cx="1052996" cy="985653"/>
          </a:xfrm>
          <a:prstGeom prst="rect">
            <a:avLst/>
          </a:prstGeom>
        </p:spPr>
      </p:pic>
      <p:sp>
        <p:nvSpPr>
          <p:cNvPr id="44" name="TextBox 382">
            <a:extLst>
              <a:ext uri="{FF2B5EF4-FFF2-40B4-BE49-F238E27FC236}">
                <a16:creationId xmlns:a16="http://schemas.microsoft.com/office/drawing/2014/main" id="{23AEEC46-373D-4F91-9FCE-6B8884673414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0" y="97433"/>
            <a:ext cx="9144000" cy="28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7982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i="0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PAMCo H1 2025 Dec’22 - Dec’24 print data fused with Nov’24 iris data</a:t>
            </a:r>
            <a:endParaRPr lang="en-GB" altLang="en-US" sz="1400" b="0" i="0" kern="1200" dirty="0">
              <a:solidFill>
                <a:schemeClr val="bg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1110551-294F-420E-84A3-D54A46CBDD45}"/>
              </a:ext>
            </a:extLst>
          </p:cNvPr>
          <p:cNvSpPr txBox="1"/>
          <p:nvPr userDrawn="1"/>
        </p:nvSpPr>
        <p:spPr>
          <a:xfrm>
            <a:off x="2285955" y="319627"/>
            <a:ext cx="45720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b="0" dirty="0">
                <a:solidFill>
                  <a:srgbClr val="FF0000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Data are strictly embargoed until 0</a:t>
            </a:r>
            <a:r>
              <a:rPr lang="en-GB" sz="1050" dirty="0">
                <a:solidFill>
                  <a:srgbClr val="FF0000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0</a:t>
            </a:r>
            <a:r>
              <a:rPr lang="en-GB" sz="1050" b="0" dirty="0">
                <a:solidFill>
                  <a:srgbClr val="FF0000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:01 on Wednesday 26</a:t>
            </a:r>
            <a:r>
              <a:rPr lang="en-GB" sz="1050" b="0" baseline="30000" dirty="0">
                <a:solidFill>
                  <a:srgbClr val="FF0000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th</a:t>
            </a:r>
            <a:r>
              <a:rPr lang="en-GB" sz="1050" b="0" dirty="0">
                <a:solidFill>
                  <a:srgbClr val="FF0000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 March 2025</a:t>
            </a:r>
          </a:p>
        </p:txBody>
      </p:sp>
    </p:spTree>
    <p:extLst>
      <p:ext uri="{BB962C8B-B14F-4D97-AF65-F5344CB8AC3E}">
        <p14:creationId xmlns:p14="http://schemas.microsoft.com/office/powerpoint/2010/main" val="3388010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408"/>
          <p:cNvSpPr txBox="1">
            <a:spLocks noChangeArrowheads="1"/>
          </p:cNvSpPr>
          <p:nvPr userDrawn="1"/>
        </p:nvSpPr>
        <p:spPr bwMode="auto">
          <a:xfrm>
            <a:off x="106808" y="4696860"/>
            <a:ext cx="5689328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numCol="2" spcCol="3599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600"/>
              </a:spcBef>
            </a:pP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PAMCo - Audience Measurement for Publishers, provides the most authoritative and valued audience research in use for print &amp; digital advertising trading in the UK.</a:t>
            </a:r>
          </a:p>
          <a:p>
            <a:pPr>
              <a:spcBef>
                <a:spcPts val="600"/>
              </a:spcBef>
            </a:pPr>
            <a:endParaRPr lang="en-GB" altLang="en-US" sz="700" baseline="0">
              <a:solidFill>
                <a:srgbClr val="FFFFFF"/>
              </a:solidFill>
              <a:latin typeface="Arial"/>
              <a:cs typeface="Arial"/>
            </a:endParaRPr>
          </a:p>
          <a:p>
            <a:pPr>
              <a:spcBef>
                <a:spcPts val="600"/>
              </a:spcBef>
            </a:pP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The survey covers most of Britain’s major national </a:t>
            </a:r>
            <a:r>
              <a:rPr lang="en-GB" altLang="en-US" sz="700" baseline="0" err="1">
                <a:solidFill>
                  <a:srgbClr val="FFFFFF"/>
                </a:solidFill>
                <a:latin typeface="Arial"/>
                <a:cs typeface="Arial"/>
              </a:rPr>
              <a:t>newsbrands</a:t>
            </a: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 and magazines, showing the size and nature of the audiences they achieve.</a:t>
            </a:r>
          </a:p>
        </p:txBody>
      </p:sp>
      <p:sp>
        <p:nvSpPr>
          <p:cNvPr id="21" name="TextBox 409"/>
          <p:cNvSpPr txBox="1">
            <a:spLocks noChangeArrowheads="1"/>
          </p:cNvSpPr>
          <p:nvPr userDrawn="1"/>
        </p:nvSpPr>
        <p:spPr bwMode="auto">
          <a:xfrm>
            <a:off x="7020272" y="4659982"/>
            <a:ext cx="2232248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300"/>
              </a:spcBef>
            </a:pPr>
            <a:r>
              <a:rPr lang="en-GB" altLang="en-US" sz="700" b="1" baseline="0" dirty="0">
                <a:solidFill>
                  <a:srgbClr val="FFFFFF"/>
                </a:solidFill>
                <a:latin typeface="Arial"/>
                <a:cs typeface="Arial"/>
              </a:rPr>
              <a:t>For more information please contact us on:</a:t>
            </a:r>
          </a:p>
          <a:p>
            <a:pPr>
              <a:spcBef>
                <a:spcPts val="300"/>
              </a:spcBef>
            </a:pPr>
            <a:r>
              <a:rPr lang="en-GB" altLang="en-US" sz="700" b="1" baseline="0" dirty="0" err="1">
                <a:solidFill>
                  <a:srgbClr val="FFFFFF"/>
                </a:solidFill>
                <a:latin typeface="Arial"/>
                <a:cs typeface="Arial"/>
              </a:rPr>
              <a:t>info@pamco.co.uk</a:t>
            </a:r>
            <a:r>
              <a:rPr lang="en-GB" altLang="en-US" sz="700" b="1" baseline="0" dirty="0">
                <a:solidFill>
                  <a:srgbClr val="FFFFFF"/>
                </a:solidFill>
                <a:latin typeface="Arial"/>
                <a:cs typeface="Arial"/>
              </a:rPr>
              <a:t> / </a:t>
            </a:r>
            <a:r>
              <a:rPr lang="en-GB" altLang="en-US" sz="700" b="1" baseline="0" dirty="0" err="1">
                <a:solidFill>
                  <a:srgbClr val="FFFFFF"/>
                </a:solidFill>
                <a:latin typeface="Arial"/>
                <a:cs typeface="Arial"/>
              </a:rPr>
              <a:t>www.pamco.co.uk</a:t>
            </a:r>
            <a:endParaRPr lang="en-GB" altLang="en-US" sz="700" baseline="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23" name="Picture 22" descr="u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771550"/>
            <a:ext cx="2478132" cy="3878238"/>
          </a:xfrm>
          <a:prstGeom prst="rect">
            <a:avLst/>
          </a:prstGeom>
        </p:spPr>
      </p:pic>
      <p:pic>
        <p:nvPicPr>
          <p:cNvPr id="24" name="Picture 23" descr="people2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50" y="1203598"/>
            <a:ext cx="2351959" cy="2917746"/>
          </a:xfrm>
          <a:prstGeom prst="rect">
            <a:avLst/>
          </a:prstGeom>
        </p:spPr>
      </p:pic>
      <p:sp>
        <p:nvSpPr>
          <p:cNvPr id="36" name="TextBox 382"/>
          <p:cNvSpPr txBox="1">
            <a:spLocks noChangeArrowheads="1"/>
          </p:cNvSpPr>
          <p:nvPr userDrawn="1"/>
        </p:nvSpPr>
        <p:spPr bwMode="gray">
          <a:xfrm>
            <a:off x="2932961" y="3048384"/>
            <a:ext cx="1368153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lang="en-GB" altLang="en-US" sz="1600" b="1" i="0">
                <a:solidFill>
                  <a:srgbClr val="FFFFFF"/>
                </a:solidFill>
                <a:latin typeface="Arial"/>
                <a:cs typeface="Arial"/>
              </a:rPr>
              <a:t>people</a:t>
            </a:r>
          </a:p>
        </p:txBody>
      </p:sp>
      <p:sp>
        <p:nvSpPr>
          <p:cNvPr id="37" name="TextBox 382"/>
          <p:cNvSpPr txBox="1">
            <a:spLocks noChangeArrowheads="1"/>
          </p:cNvSpPr>
          <p:nvPr userDrawn="1"/>
        </p:nvSpPr>
        <p:spPr bwMode="gray">
          <a:xfrm>
            <a:off x="1162500" y="3797042"/>
            <a:ext cx="1368152" cy="378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  <a:t>Coverage of GB 15+</a:t>
            </a:r>
            <a:b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  <a:t>population</a:t>
            </a:r>
          </a:p>
        </p:txBody>
      </p:sp>
      <p:sp>
        <p:nvSpPr>
          <p:cNvPr id="25" name="TextBox 1"/>
          <p:cNvSpPr txBox="1"/>
          <p:nvPr userDrawn="1"/>
        </p:nvSpPr>
        <p:spPr>
          <a:xfrm>
            <a:off x="-30772" y="4372151"/>
            <a:ext cx="115282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9102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98206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97309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6412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95515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94619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93721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92824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 b="1">
                <a:solidFill>
                  <a:srgbClr val="5C5C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Monthly Data</a:t>
            </a:r>
          </a:p>
        </p:txBody>
      </p:sp>
      <p:pic>
        <p:nvPicPr>
          <p:cNvPr id="27" name="Picture 26" descr="mobile.png">
            <a:extLst>
              <a:ext uri="{FF2B5EF4-FFF2-40B4-BE49-F238E27FC236}">
                <a16:creationId xmlns:a16="http://schemas.microsoft.com/office/drawing/2014/main" id="{69A4F873-86F1-4B68-AC11-834285CCEBA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851" y="2944782"/>
            <a:ext cx="823340" cy="1368152"/>
          </a:xfrm>
          <a:prstGeom prst="rect">
            <a:avLst/>
          </a:prstGeom>
        </p:spPr>
      </p:pic>
      <p:pic>
        <p:nvPicPr>
          <p:cNvPr id="28" name="Picture 27" descr="tablet.png">
            <a:extLst>
              <a:ext uri="{FF2B5EF4-FFF2-40B4-BE49-F238E27FC236}">
                <a16:creationId xmlns:a16="http://schemas.microsoft.com/office/drawing/2014/main" id="{DC540A32-AF4B-402A-A2CC-B24B3477CF0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084" y="2997431"/>
            <a:ext cx="946290" cy="1344729"/>
          </a:xfrm>
          <a:prstGeom prst="rect">
            <a:avLst/>
          </a:prstGeom>
        </p:spPr>
      </p:pic>
      <p:sp>
        <p:nvSpPr>
          <p:cNvPr id="29" name="TextBox 382">
            <a:extLst>
              <a:ext uri="{FF2B5EF4-FFF2-40B4-BE49-F238E27FC236}">
                <a16:creationId xmlns:a16="http://schemas.microsoft.com/office/drawing/2014/main" id="{39DD4907-CDD6-47E1-B6FC-2FB8AB6DDD22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7205044" y="4227934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Tablet</a:t>
            </a:r>
          </a:p>
        </p:txBody>
      </p:sp>
      <p:sp>
        <p:nvSpPr>
          <p:cNvPr id="30" name="TextBox 382">
            <a:extLst>
              <a:ext uri="{FF2B5EF4-FFF2-40B4-BE49-F238E27FC236}">
                <a16:creationId xmlns:a16="http://schemas.microsoft.com/office/drawing/2014/main" id="{5E3F4487-D1D1-495A-8795-5AF0E2758A9F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5902393" y="4227934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Smartphone</a:t>
            </a:r>
          </a:p>
        </p:txBody>
      </p:sp>
      <p:sp>
        <p:nvSpPr>
          <p:cNvPr id="31" name="TextBox 382">
            <a:extLst>
              <a:ext uri="{FF2B5EF4-FFF2-40B4-BE49-F238E27FC236}">
                <a16:creationId xmlns:a16="http://schemas.microsoft.com/office/drawing/2014/main" id="{065553F8-EA79-43C1-8EB5-037195F847E2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7044958" y="2691913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CE267C"/>
                </a:solidFill>
                <a:latin typeface="Arial"/>
                <a:cs typeface="Arial"/>
              </a:rPr>
              <a:t>Total Digital</a:t>
            </a:r>
          </a:p>
        </p:txBody>
      </p:sp>
      <p:sp>
        <p:nvSpPr>
          <p:cNvPr id="32" name="TextBox 382">
            <a:extLst>
              <a:ext uri="{FF2B5EF4-FFF2-40B4-BE49-F238E27FC236}">
                <a16:creationId xmlns:a16="http://schemas.microsoft.com/office/drawing/2014/main" id="{F93FB4F9-43AF-4154-8E5F-C33A15D7F920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4695055" y="1174808"/>
            <a:ext cx="4448945" cy="378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2000" b="1" i="0">
                <a:solidFill>
                  <a:srgbClr val="CE267C"/>
                </a:solidFill>
                <a:latin typeface="Arial"/>
                <a:cs typeface="Arial"/>
              </a:rPr>
              <a:t>Reach by platform</a:t>
            </a:r>
          </a:p>
        </p:txBody>
      </p:sp>
      <p:pic>
        <p:nvPicPr>
          <p:cNvPr id="33" name="Picture 32" descr="newspaper.png">
            <a:extLst>
              <a:ext uri="{FF2B5EF4-FFF2-40B4-BE49-F238E27FC236}">
                <a16:creationId xmlns:a16="http://schemas.microsoft.com/office/drawing/2014/main" id="{73E033E0-FD19-4D95-B76B-AFF9A46F014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153" y="1491629"/>
            <a:ext cx="1728192" cy="1413975"/>
          </a:xfrm>
          <a:prstGeom prst="rect">
            <a:avLst/>
          </a:prstGeom>
        </p:spPr>
      </p:pic>
      <p:sp>
        <p:nvSpPr>
          <p:cNvPr id="34" name="TextBox 382">
            <a:extLst>
              <a:ext uri="{FF2B5EF4-FFF2-40B4-BE49-F238E27FC236}">
                <a16:creationId xmlns:a16="http://schemas.microsoft.com/office/drawing/2014/main" id="{8319DCD2-36E3-4501-8C47-96A60DE2D475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5225153" y="2736106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1298E3"/>
                </a:solidFill>
                <a:latin typeface="Arial"/>
                <a:cs typeface="Arial"/>
              </a:rPr>
              <a:t>Print</a:t>
            </a:r>
          </a:p>
        </p:txBody>
      </p:sp>
      <p:sp>
        <p:nvSpPr>
          <p:cNvPr id="35" name="TextBox 382">
            <a:extLst>
              <a:ext uri="{FF2B5EF4-FFF2-40B4-BE49-F238E27FC236}">
                <a16:creationId xmlns:a16="http://schemas.microsoft.com/office/drawing/2014/main" id="{9543110D-B964-4A6E-802A-9A30AF44FE20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4572000" y="4251891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Computer</a:t>
            </a:r>
          </a:p>
        </p:txBody>
      </p:sp>
      <p:pic>
        <p:nvPicPr>
          <p:cNvPr id="38" name="Picture 37" descr="Icon&#10;&#10;Description automatically generated">
            <a:extLst>
              <a:ext uri="{FF2B5EF4-FFF2-40B4-BE49-F238E27FC236}">
                <a16:creationId xmlns:a16="http://schemas.microsoft.com/office/drawing/2014/main" id="{3E4E6A28-A8CD-46B4-92BB-0813000D860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491" y="3222425"/>
            <a:ext cx="1051026" cy="1029466"/>
          </a:xfrm>
          <a:prstGeom prst="rect">
            <a:avLst/>
          </a:prstGeom>
        </p:spPr>
      </p:pic>
      <p:pic>
        <p:nvPicPr>
          <p:cNvPr id="39" name="Picture 38" descr="Icon&#10;&#10;Description automatically generated">
            <a:extLst>
              <a:ext uri="{FF2B5EF4-FFF2-40B4-BE49-F238E27FC236}">
                <a16:creationId xmlns:a16="http://schemas.microsoft.com/office/drawing/2014/main" id="{172327A6-51DA-4B2E-B856-565072AD8C4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6552" y="1697044"/>
            <a:ext cx="1052996" cy="985653"/>
          </a:xfrm>
          <a:prstGeom prst="rect">
            <a:avLst/>
          </a:prstGeom>
        </p:spPr>
      </p:pic>
      <p:sp>
        <p:nvSpPr>
          <p:cNvPr id="2" name="TextBox 14">
            <a:extLst>
              <a:ext uri="{FF2B5EF4-FFF2-40B4-BE49-F238E27FC236}">
                <a16:creationId xmlns:a16="http://schemas.microsoft.com/office/drawing/2014/main" id="{ED151D62-5F64-79B2-787F-0ED84F9EF463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8316422" y="339502"/>
            <a:ext cx="769441" cy="194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altLang="en-US" sz="800" b="0">
                <a:solidFill>
                  <a:srgbClr val="FFFFFF"/>
                </a:solidFill>
                <a:latin typeface="Arial"/>
                <a:cs typeface="Arial"/>
              </a:rPr>
              <a:t>Source : PAMCo </a:t>
            </a:r>
          </a:p>
        </p:txBody>
      </p:sp>
      <p:sp>
        <p:nvSpPr>
          <p:cNvPr id="3" name="TextBox 382">
            <a:extLst>
              <a:ext uri="{FF2B5EF4-FFF2-40B4-BE49-F238E27FC236}">
                <a16:creationId xmlns:a16="http://schemas.microsoft.com/office/drawing/2014/main" id="{ACFB57DB-5326-F0EA-12BB-AFFC238CB711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0" y="97433"/>
            <a:ext cx="9144000" cy="28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7982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i="0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PAMCo H1 2025 Dec’22 - Dec’24 print data fused with Nov’24 iris data</a:t>
            </a:r>
            <a:endParaRPr lang="en-GB" altLang="en-US" sz="1400" b="0" i="0" kern="1200" dirty="0">
              <a:solidFill>
                <a:schemeClr val="bg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3875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2319" y="0"/>
            <a:ext cx="9156321" cy="555526"/>
          </a:xfrm>
          <a:prstGeom prst="rect">
            <a:avLst/>
          </a:prstGeom>
          <a:solidFill>
            <a:srgbClr val="64A927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77907" tIns="38953" rIns="77907" bIns="38953"/>
          <a:lstStyle/>
          <a:p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-14356" y="4587975"/>
            <a:ext cx="9158356" cy="555526"/>
          </a:xfrm>
          <a:prstGeom prst="rect">
            <a:avLst/>
          </a:prstGeom>
          <a:solidFill>
            <a:srgbClr val="64A927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77907" tIns="38953" rIns="77907" bIns="38953"/>
          <a:lstStyle/>
          <a:p>
            <a:endParaRPr lang="en-US"/>
          </a:p>
        </p:txBody>
      </p:sp>
      <p:pic>
        <p:nvPicPr>
          <p:cNvPr id="9" name="Picture 8" descr="logo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23478"/>
            <a:ext cx="1001254" cy="288032"/>
          </a:xfrm>
          <a:prstGeom prst="rect">
            <a:avLst/>
          </a:prstGeom>
        </p:spPr>
      </p:pic>
      <p:pic>
        <p:nvPicPr>
          <p:cNvPr id="10" name="Picture 9" descr="lines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438" y="3"/>
            <a:ext cx="427247" cy="492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153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image" Target="../media/image12.emf"/><Relationship Id="rId7" Type="http://schemas.openxmlformats.org/officeDocument/2006/relationships/image" Target="../media/image16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82"/>
          <p:cNvSpPr txBox="1">
            <a:spLocks noChangeArrowheads="1"/>
          </p:cNvSpPr>
          <p:nvPr/>
        </p:nvSpPr>
        <p:spPr bwMode="gray">
          <a:xfrm>
            <a:off x="0" y="555526"/>
            <a:ext cx="9144000" cy="44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2400" b="1">
                <a:solidFill>
                  <a:srgbClr val="5C5C5B"/>
                </a:solidFill>
                <a:latin typeface="Arial"/>
                <a:cs typeface="Arial"/>
              </a:rPr>
              <a:t>Magazine Brands (Women’s Weeklies)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68F31DE-8E98-7F90-5680-199F3B89FF6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403350" y="3349625"/>
            <a:ext cx="903288" cy="4667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51D0A79-4EDA-F6F1-BFA8-8283388D472E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987675" y="2644775"/>
            <a:ext cx="1476375" cy="4667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47EE8ED-A075-0E23-560B-EE3D9FD378F9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5940425" y="1865313"/>
            <a:ext cx="609600" cy="304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B7BF9FA-F6E2-D795-B853-812880ACDE71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5084763" y="3432175"/>
            <a:ext cx="669925" cy="3016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2983523-5759-EAB5-A8EF-BE5F2E25C473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6357938" y="3509963"/>
            <a:ext cx="777875" cy="3048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0687534-C496-3DBA-550F-7E223AFE4DE1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7739063" y="3509963"/>
            <a:ext cx="611187" cy="3048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75A76D0-1CA4-C79C-238F-5CC445EDA100}"/>
              </a:ext>
            </a:extLst>
          </p:cNvPr>
          <p:cNvPicPr/>
          <p:nvPr/>
        </p:nvPicPr>
        <p:blipFill>
          <a:blip r:embed="rId8"/>
          <a:stretch>
            <a:fillRect/>
          </a:stretch>
        </p:blipFill>
        <p:spPr>
          <a:xfrm>
            <a:off x="7720013" y="1800225"/>
            <a:ext cx="64770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381648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2a01d73-8935-4eb2-a87a-2289ff5b8144">
      <Terms xmlns="http://schemas.microsoft.com/office/infopath/2007/PartnerControls"/>
    </lcf76f155ced4ddcb4097134ff3c332f>
    <TaxCatchAll xmlns="93452542-5985-4799-ad4f-b73e5edc771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7E7EB7776655348936A38F4F0085AE8" ma:contentTypeVersion="16" ma:contentTypeDescription="Create a new document." ma:contentTypeScope="" ma:versionID="7f91682a2ec369adcd5bb71a832915d3">
  <xsd:schema xmlns:xsd="http://www.w3.org/2001/XMLSchema" xmlns:xs="http://www.w3.org/2001/XMLSchema" xmlns:p="http://schemas.microsoft.com/office/2006/metadata/properties" xmlns:ns2="b2a01d73-8935-4eb2-a87a-2289ff5b8144" xmlns:ns3="93452542-5985-4799-ad4f-b73e5edc7713" targetNamespace="http://schemas.microsoft.com/office/2006/metadata/properties" ma:root="true" ma:fieldsID="c864103d9e4cdff55a38d5722724030a" ns2:_="" ns3:_="">
    <xsd:import namespace="b2a01d73-8935-4eb2-a87a-2289ff5b8144"/>
    <xsd:import namespace="93452542-5985-4799-ad4f-b73e5edc771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a01d73-8935-4eb2-a87a-2289ff5b81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3cc86f3d-b6b6-4121-b807-5ab201feca5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452542-5985-4799-ad4f-b73e5edc7713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8c91ca3b-0558-46f6-9a7b-8d8ea57e0fd4}" ma:internalName="TaxCatchAll" ma:showField="CatchAllData" ma:web="93452542-5985-4799-ad4f-b73e5edc771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1DFBEFA-7582-470F-AD85-051CF50F75B1}">
  <ds:schemaRefs>
    <ds:schemaRef ds:uri="http://www.w3.org/XML/1998/namespace"/>
    <ds:schemaRef ds:uri="http://schemas.microsoft.com/office/2006/documentManagement/types"/>
    <ds:schemaRef ds:uri="http://purl.org/dc/elements/1.1/"/>
    <ds:schemaRef ds:uri="b2a01d73-8935-4eb2-a87a-2289ff5b8144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metadata/properties"/>
    <ds:schemaRef ds:uri="http://schemas.microsoft.com/office/infopath/2007/PartnerControls"/>
    <ds:schemaRef ds:uri="93452542-5985-4799-ad4f-b73e5edc7713"/>
  </ds:schemaRefs>
</ds:datastoreItem>
</file>

<file path=customXml/itemProps2.xml><?xml version="1.0" encoding="utf-8"?>
<ds:datastoreItem xmlns:ds="http://schemas.openxmlformats.org/officeDocument/2006/customXml" ds:itemID="{8D7933D3-5878-4F85-BA5E-2F713CF1C23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2A10455-830E-42C8-94B2-066D6A44D8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2a01d73-8935-4eb2-a87a-2289ff5b8144"/>
    <ds:schemaRef ds:uri="93452542-5985-4799-ad4f-b73e5edc771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</TotalTime>
  <Words>6</Words>
  <Application>Microsoft Macintosh PowerPoint</Application>
  <PresentationFormat>On-screen Show (16:9)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Open Sans Condensed</vt:lpstr>
      <vt:lpstr>1_Custom Design</vt:lpstr>
      <vt:lpstr>PowerPoint Presentation</vt:lpstr>
    </vt:vector>
  </TitlesOfParts>
  <Company>Ipsos MORI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Ian Jarvis</dc:creator>
  <cp:lastModifiedBy>Account, Yarrington (Trust Offices)</cp:lastModifiedBy>
  <cp:revision>8</cp:revision>
  <cp:lastPrinted>2018-08-24T09:41:59Z</cp:lastPrinted>
  <dcterms:created xsi:type="dcterms:W3CDTF">2013-11-06T11:49:34Z</dcterms:created>
  <dcterms:modified xsi:type="dcterms:W3CDTF">2025-03-21T10:02:15Z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0x01010047E7EB7776655348936A38F4F0085AE8</vt:lpwstr>
  </property>
  <property fmtid="{D5CDD505-2E9C-101B-9397-08002B2CF9AE}" pid="3" name="Order">
    <vt:r8>1221000</vt:r8>
  </property>
  <property fmtid="{D5CDD505-2E9C-101B-9397-08002B2CF9AE}" pid="4" name="MediaServiceImageTags">
    <vt:lpwstr/>
  </property>
</Properties>
</file>