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9144000" cy="5143500" type="screen16x9"/>
  <p:notesSz cx="6797675" cy="9928225"/>
  <p:embeddedFontLst>
    <p:embeddedFont>
      <p:font typeface="Open Sans Condensed" panose="020B0606030504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info@pamco.co.uk / +44 (0)20 7637 9822 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110551-294F-420E-84A3-D54A46CBDD45}"/>
              </a:ext>
            </a:extLst>
          </p:cNvPr>
          <p:cNvSpPr txBox="1"/>
          <p:nvPr userDrawn="1"/>
        </p:nvSpPr>
        <p:spPr>
          <a:xfrm>
            <a:off x="2285955" y="319627"/>
            <a:ext cx="4572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Data are strictly embargoed until 0</a:t>
            </a:r>
            <a:r>
              <a:rPr lang="en-GB" sz="105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0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:01 on Wednesday 26</a:t>
            </a:r>
            <a:r>
              <a:rPr lang="en-GB" sz="1050" b="0" baseline="3000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th</a:t>
            </a:r>
            <a:r>
              <a:rPr lang="en-GB" sz="1050" b="0" dirty="0">
                <a:solidFill>
                  <a:srgbClr val="FF000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sp>
        <p:nvSpPr>
          <p:cNvPr id="21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3" name="Picture 22" descr="u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2478132" cy="3878238"/>
          </a:xfrm>
          <a:prstGeom prst="rect">
            <a:avLst/>
          </a:prstGeom>
        </p:spPr>
      </p:pic>
      <p:pic>
        <p:nvPicPr>
          <p:cNvPr id="24" name="Picture 23" descr="peopl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50" y="1203598"/>
            <a:ext cx="2351959" cy="2917746"/>
          </a:xfrm>
          <a:prstGeom prst="rect">
            <a:avLst/>
          </a:prstGeom>
        </p:spPr>
      </p:pic>
      <p:sp>
        <p:nvSpPr>
          <p:cNvPr id="36" name="TextBox 382"/>
          <p:cNvSpPr txBox="1">
            <a:spLocks noChangeArrowheads="1"/>
          </p:cNvSpPr>
          <p:nvPr userDrawn="1"/>
        </p:nvSpPr>
        <p:spPr bwMode="gray">
          <a:xfrm>
            <a:off x="2932961" y="3048384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37" name="TextBox 382"/>
          <p:cNvSpPr txBox="1">
            <a:spLocks noChangeArrowheads="1"/>
          </p:cNvSpPr>
          <p:nvPr userDrawn="1"/>
        </p:nvSpPr>
        <p:spPr bwMode="gray">
          <a:xfrm>
            <a:off x="1162500" y="3797042"/>
            <a:ext cx="1368152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GB 15+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population</a:t>
            </a:r>
          </a:p>
        </p:txBody>
      </p:sp>
      <p:sp>
        <p:nvSpPr>
          <p:cNvPr id="25" name="TextBox 1"/>
          <p:cNvSpPr txBox="1"/>
          <p:nvPr userDrawn="1"/>
        </p:nvSpPr>
        <p:spPr>
          <a:xfrm>
            <a:off x="-30772" y="4372151"/>
            <a:ext cx="115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</a:p>
        </p:txBody>
      </p:sp>
      <p:pic>
        <p:nvPicPr>
          <p:cNvPr id="27" name="Picture 26" descr="mobile.png">
            <a:extLst>
              <a:ext uri="{FF2B5EF4-FFF2-40B4-BE49-F238E27FC236}">
                <a16:creationId xmlns:a16="http://schemas.microsoft.com/office/drawing/2014/main" id="{69A4F873-86F1-4B68-AC11-834285CCEB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28" name="Picture 27" descr="tablet.png">
            <a:extLst>
              <a:ext uri="{FF2B5EF4-FFF2-40B4-BE49-F238E27FC236}">
                <a16:creationId xmlns:a16="http://schemas.microsoft.com/office/drawing/2014/main" id="{DC540A32-AF4B-402A-A2CC-B24B3477CF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29" name="TextBox 382">
            <a:extLst>
              <a:ext uri="{FF2B5EF4-FFF2-40B4-BE49-F238E27FC236}">
                <a16:creationId xmlns:a16="http://schemas.microsoft.com/office/drawing/2014/main" id="{39DD4907-CDD6-47E1-B6FC-2FB8AB6DDD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0" name="TextBox 382">
            <a:extLst>
              <a:ext uri="{FF2B5EF4-FFF2-40B4-BE49-F238E27FC236}">
                <a16:creationId xmlns:a16="http://schemas.microsoft.com/office/drawing/2014/main" id="{5E3F4487-D1D1-495A-8795-5AF0E2758A9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27934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31" name="TextBox 382">
            <a:extLst>
              <a:ext uri="{FF2B5EF4-FFF2-40B4-BE49-F238E27FC236}">
                <a16:creationId xmlns:a16="http://schemas.microsoft.com/office/drawing/2014/main" id="{065553F8-EA79-43C1-8EB5-037195F847E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sp>
        <p:nvSpPr>
          <p:cNvPr id="32" name="TextBox 382">
            <a:extLst>
              <a:ext uri="{FF2B5EF4-FFF2-40B4-BE49-F238E27FC236}">
                <a16:creationId xmlns:a16="http://schemas.microsoft.com/office/drawing/2014/main" id="{F93FB4F9-43AF-4154-8E5F-C33A15D7F9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33" name="Picture 32" descr="newspaper.png">
            <a:extLst>
              <a:ext uri="{FF2B5EF4-FFF2-40B4-BE49-F238E27FC236}">
                <a16:creationId xmlns:a16="http://schemas.microsoft.com/office/drawing/2014/main" id="{73E033E0-FD19-4D95-B76B-AFF9A46F01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34" name="TextBox 382">
            <a:extLst>
              <a:ext uri="{FF2B5EF4-FFF2-40B4-BE49-F238E27FC236}">
                <a16:creationId xmlns:a16="http://schemas.microsoft.com/office/drawing/2014/main" id="{8319DCD2-36E3-4501-8C47-96A60DE2D4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sp>
        <p:nvSpPr>
          <p:cNvPr id="35" name="TextBox 382">
            <a:extLst>
              <a:ext uri="{FF2B5EF4-FFF2-40B4-BE49-F238E27FC236}">
                <a16:creationId xmlns:a16="http://schemas.microsoft.com/office/drawing/2014/main" id="{9543110D-B964-4A6E-802A-9A30AF44FE20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72000" y="4251891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</a:t>
            </a:r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E4E6A28-A8CD-46B4-92BB-0813000D86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172327A6-51DA-4B2E-B856-565072AD8C4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ED151D62-5F64-79B2-787F-0ED84F9EF463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3" name="TextBox 382">
            <a:extLst>
              <a:ext uri="{FF2B5EF4-FFF2-40B4-BE49-F238E27FC236}">
                <a16:creationId xmlns:a16="http://schemas.microsoft.com/office/drawing/2014/main" id="{ACFB57DB-5326-F0EA-12BB-AFFC238CB71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7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2"/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Newsbrands (Mid Markets)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CE5AA9-B39C-22F7-F696-D748170AAD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350" y="3348038"/>
            <a:ext cx="903288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7B5963-529F-C2FA-5EDF-B58114A3898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644775"/>
            <a:ext cx="147637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4DBE17-1AAB-7306-B5AB-23461D19291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65313"/>
            <a:ext cx="609600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74ECA7-636A-6A84-33B1-190A817425D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59363" y="3430588"/>
            <a:ext cx="660400" cy="30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8FE6B-7127-A04C-3A97-38352B69BC20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40475" y="3519488"/>
            <a:ext cx="782638" cy="30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C2DC44-7D73-B787-BED1-FB0C0537883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39063" y="3519488"/>
            <a:ext cx="611187" cy="30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2D620B-121C-EBF4-7270-E3C8A3658FC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720013" y="177482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9611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93452542-5985-4799-ad4f-b73e5edc7713"/>
    <ds:schemaRef ds:uri="b2a01d73-8935-4eb2-a87a-2289ff5b8144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5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 Condensed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9</cp:revision>
  <cp:lastPrinted>2018-08-24T09:41:59Z</cp:lastPrinted>
  <dcterms:created xsi:type="dcterms:W3CDTF">2013-11-06T11:49:34Z</dcterms:created>
  <dcterms:modified xsi:type="dcterms:W3CDTF">2025-03-21T10:00:26Z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