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57" r:id="rId4"/>
  </p:sldMasterIdLst>
  <p:notesMasterIdLst>
    <p:notesMasterId r:id="rId6"/>
  </p:notesMasterIdLst>
  <p:handoutMasterIdLst>
    <p:handoutMasterId r:id="rId7"/>
  </p:handoutMasterIdLst>
  <p:sldIdLst>
    <p:sldId id="272" r:id="rId5"/>
  </p:sldIdLst>
  <p:sldSz cx="9144000" cy="5143500" type="screen16x9"/>
  <p:notesSz cx="6797675" cy="9928225"/>
  <p:embeddedFontLst>
    <p:embeddedFont>
      <p:font typeface="Open Sans Condensed" panose="020B0606030504020204" pitchFamily="34" charset="0"/>
      <p:regular r:id="rId8"/>
      <p:bold r:id="rId9"/>
      <p:italic r:id="rId10"/>
      <p:boldItalic r:id="rId11"/>
    </p:embeddedFont>
  </p:embeddedFontLst>
  <p:defaultTextStyle>
    <a:defPPr>
      <a:defRPr lang="en-US"/>
    </a:defPPr>
    <a:lvl1pPr marL="0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99102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798206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197309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596412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995515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394619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793721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3192824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51">
          <p15:clr>
            <a:srgbClr val="A4A3A4"/>
          </p15:clr>
        </p15:guide>
        <p15:guide id="2" orient="horz" pos="663">
          <p15:clr>
            <a:srgbClr val="A4A3A4"/>
          </p15:clr>
        </p15:guide>
        <p15:guide id="3" orient="horz" pos="3838">
          <p15:clr>
            <a:srgbClr val="A4A3A4"/>
          </p15:clr>
        </p15:guide>
        <p15:guide id="4" orient="horz" pos="1026">
          <p15:clr>
            <a:srgbClr val="A4A3A4"/>
          </p15:clr>
        </p15:guide>
        <p15:guide id="5" orient="horz" pos="3702">
          <p15:clr>
            <a:srgbClr val="A4A3A4"/>
          </p15:clr>
        </p15:guide>
        <p15:guide id="6" orient="horz" pos="1117">
          <p15:clr>
            <a:srgbClr val="A4A3A4"/>
          </p15:clr>
        </p15:guide>
        <p15:guide id="7" pos="3120">
          <p15:clr>
            <a:srgbClr val="A4A3A4"/>
          </p15:clr>
        </p15:guide>
        <p15:guide id="8" pos="398">
          <p15:clr>
            <a:srgbClr val="A4A3A4"/>
          </p15:clr>
        </p15:guide>
        <p15:guide id="9" pos="5842">
          <p15:clr>
            <a:srgbClr val="A4A3A4"/>
          </p15:clr>
        </p15:guide>
        <p15:guide id="10" pos="716">
          <p15:clr>
            <a:srgbClr val="A4A3A4"/>
          </p15:clr>
        </p15:guide>
        <p15:guide id="11" pos="5524">
          <p15:clr>
            <a:srgbClr val="A4A3A4"/>
          </p15:clr>
        </p15:guide>
        <p15:guide id="12" orient="horz" pos="1688">
          <p15:clr>
            <a:srgbClr val="A4A3A4"/>
          </p15:clr>
        </p15:guide>
        <p15:guide id="13" orient="horz" pos="497">
          <p15:clr>
            <a:srgbClr val="A4A3A4"/>
          </p15:clr>
        </p15:guide>
        <p15:guide id="14" orient="horz" pos="2879">
          <p15:clr>
            <a:srgbClr val="A4A3A4"/>
          </p15:clr>
        </p15:guide>
        <p15:guide id="15" orient="horz" pos="770">
          <p15:clr>
            <a:srgbClr val="A4A3A4"/>
          </p15:clr>
        </p15:guide>
        <p15:guide id="16" orient="horz" pos="2777">
          <p15:clr>
            <a:srgbClr val="A4A3A4"/>
          </p15:clr>
        </p15:guide>
        <p15:guide id="17" orient="horz" pos="838">
          <p15:clr>
            <a:srgbClr val="A4A3A4"/>
          </p15:clr>
        </p15:guide>
        <p15:guide id="18" pos="2880">
          <p15:clr>
            <a:srgbClr val="A4A3A4"/>
          </p15:clr>
        </p15:guide>
        <p15:guide id="19" pos="367">
          <p15:clr>
            <a:srgbClr val="A4A3A4"/>
          </p15:clr>
        </p15:guide>
        <p15:guide id="20" pos="5393">
          <p15:clr>
            <a:srgbClr val="A4A3A4"/>
          </p15:clr>
        </p15:guide>
        <p15:guide id="21" pos="661">
          <p15:clr>
            <a:srgbClr val="A4A3A4"/>
          </p15:clr>
        </p15:guide>
        <p15:guide id="22" pos="509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5C5B"/>
    <a:srgbClr val="CA2477"/>
    <a:srgbClr val="64AA27"/>
    <a:srgbClr val="C42374"/>
    <a:srgbClr val="1298E3"/>
    <a:srgbClr val="CE267C"/>
    <a:srgbClr val="64A927"/>
    <a:srgbClr val="362A66"/>
    <a:srgbClr val="72A1CC"/>
    <a:srgbClr val="703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>
        <p:guide orient="horz" pos="2251"/>
        <p:guide orient="horz" pos="663"/>
        <p:guide orient="horz" pos="3838"/>
        <p:guide orient="horz" pos="1026"/>
        <p:guide orient="horz" pos="3702"/>
        <p:guide orient="horz" pos="1117"/>
        <p:guide pos="3120"/>
        <p:guide pos="398"/>
        <p:guide pos="5842"/>
        <p:guide pos="716"/>
        <p:guide pos="5524"/>
        <p:guide orient="horz" pos="1688"/>
        <p:guide orient="horz" pos="497"/>
        <p:guide orient="horz" pos="2879"/>
        <p:guide orient="horz" pos="770"/>
        <p:guide orient="horz" pos="2777"/>
        <p:guide orient="horz" pos="838"/>
        <p:guide pos="2880"/>
        <p:guide pos="367"/>
        <p:guide pos="5393"/>
        <p:guide pos="661"/>
        <p:guide pos="509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4.fntdata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font" Target="fonts/font3.fntdata"/><Relationship Id="rId4" Type="http://schemas.openxmlformats.org/officeDocument/2006/relationships/slideMaster" Target="slideMasters/slideMaster1.xml"/><Relationship Id="rId9" Type="http://schemas.openxmlformats.org/officeDocument/2006/relationships/font" Target="fonts/font2.fntdata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20DCEF-5F5D-4D79-9CE8-062D3690AD67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AB2DFA-5390-4623-BC42-87AC8315B2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3795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CE9CB8-0819-4813-8419-E5B25AD8BC5C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D060B9-8B9B-4EA2-A8D0-ED31073CF3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7756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14"/>
          <p:cNvSpPr txBox="1">
            <a:spLocks noChangeArrowheads="1"/>
          </p:cNvSpPr>
          <p:nvPr userDrawn="1"/>
        </p:nvSpPr>
        <p:spPr bwMode="gray">
          <a:xfrm>
            <a:off x="8316422" y="339502"/>
            <a:ext cx="769441" cy="194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800" b="0">
                <a:solidFill>
                  <a:srgbClr val="FFFFFF"/>
                </a:solidFill>
                <a:latin typeface="Arial"/>
                <a:cs typeface="Arial"/>
              </a:rPr>
              <a:t>Source : PAMCo </a:t>
            </a:r>
          </a:p>
        </p:txBody>
      </p:sp>
      <p:sp>
        <p:nvSpPr>
          <p:cNvPr id="8" name="TextBox 408"/>
          <p:cNvSpPr txBox="1">
            <a:spLocks noChangeArrowheads="1"/>
          </p:cNvSpPr>
          <p:nvPr userDrawn="1"/>
        </p:nvSpPr>
        <p:spPr bwMode="auto">
          <a:xfrm>
            <a:off x="106808" y="4696860"/>
            <a:ext cx="5689328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numCol="2" spcCol="359918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</a:pPr>
            <a:r>
              <a:rPr lang="en-GB" altLang="en-US" sz="700" baseline="0">
                <a:solidFill>
                  <a:srgbClr val="FFFFFF"/>
                </a:solidFill>
                <a:latin typeface="Arial"/>
                <a:cs typeface="Arial"/>
              </a:rPr>
              <a:t>PAMCo - Audience Measurement for Publishers, provides the most authoritative and valued audience research in use for print &amp; digital advertising trading in the UK.</a:t>
            </a:r>
          </a:p>
          <a:p>
            <a:pPr>
              <a:spcBef>
                <a:spcPts val="600"/>
              </a:spcBef>
            </a:pPr>
            <a:endParaRPr lang="en-GB" altLang="en-US" sz="700" baseline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spcBef>
                <a:spcPts val="600"/>
              </a:spcBef>
            </a:pPr>
            <a:r>
              <a:rPr lang="en-GB" altLang="en-US" sz="700" baseline="0">
                <a:solidFill>
                  <a:srgbClr val="FFFFFF"/>
                </a:solidFill>
                <a:latin typeface="Arial"/>
                <a:cs typeface="Arial"/>
              </a:rPr>
              <a:t>The survey covers most of Britain’s major national </a:t>
            </a:r>
            <a:r>
              <a:rPr lang="en-GB" altLang="en-US" sz="700" baseline="0" err="1">
                <a:solidFill>
                  <a:srgbClr val="FFFFFF"/>
                </a:solidFill>
                <a:latin typeface="Arial"/>
                <a:cs typeface="Arial"/>
              </a:rPr>
              <a:t>newsbrands</a:t>
            </a:r>
            <a:r>
              <a:rPr lang="en-GB" altLang="en-US" sz="700" baseline="0">
                <a:solidFill>
                  <a:srgbClr val="FFFFFF"/>
                </a:solidFill>
                <a:latin typeface="Arial"/>
                <a:cs typeface="Arial"/>
              </a:rPr>
              <a:t> and magazines, showing the size and nature of the audiences they achieve.</a:t>
            </a:r>
          </a:p>
        </p:txBody>
      </p:sp>
      <p:pic>
        <p:nvPicPr>
          <p:cNvPr id="9" name="Picture 8" descr="people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1131590"/>
            <a:ext cx="2351959" cy="2917746"/>
          </a:xfrm>
          <a:prstGeom prst="rect">
            <a:avLst/>
          </a:prstGeom>
        </p:spPr>
      </p:pic>
      <p:sp>
        <p:nvSpPr>
          <p:cNvPr id="15" name="TextBox 382"/>
          <p:cNvSpPr txBox="1">
            <a:spLocks noChangeArrowheads="1"/>
          </p:cNvSpPr>
          <p:nvPr userDrawn="1"/>
        </p:nvSpPr>
        <p:spPr bwMode="gray">
          <a:xfrm>
            <a:off x="2915816" y="3003798"/>
            <a:ext cx="1368153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en-GB" altLang="en-US" sz="1600" b="1" i="0">
                <a:solidFill>
                  <a:srgbClr val="FFFFFF"/>
                </a:solidFill>
                <a:latin typeface="Arial"/>
                <a:cs typeface="Arial"/>
              </a:rPr>
              <a:t>people</a:t>
            </a:r>
          </a:p>
        </p:txBody>
      </p:sp>
      <p:pic>
        <p:nvPicPr>
          <p:cNvPr id="17" name="Picture 16" descr="scotland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31590"/>
            <a:ext cx="2532602" cy="3356992"/>
          </a:xfrm>
          <a:prstGeom prst="rect">
            <a:avLst/>
          </a:prstGeom>
        </p:spPr>
      </p:pic>
      <p:sp>
        <p:nvSpPr>
          <p:cNvPr id="18" name="TextBox 382"/>
          <p:cNvSpPr txBox="1">
            <a:spLocks noChangeArrowheads="1"/>
          </p:cNvSpPr>
          <p:nvPr userDrawn="1"/>
        </p:nvSpPr>
        <p:spPr bwMode="gray">
          <a:xfrm>
            <a:off x="808140" y="3291692"/>
            <a:ext cx="1422963" cy="532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000" b="1" i="0">
                <a:solidFill>
                  <a:schemeClr val="bg1"/>
                </a:solidFill>
                <a:latin typeface="Arial"/>
                <a:cs typeface="Arial"/>
              </a:rPr>
              <a:t>Coverage of the</a:t>
            </a:r>
            <a:br>
              <a:rPr lang="en-GB" altLang="en-US" sz="1000" b="1" i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GB" altLang="en-US" sz="1000" b="1" i="0">
                <a:solidFill>
                  <a:schemeClr val="bg1"/>
                </a:solidFill>
                <a:latin typeface="Arial"/>
                <a:cs typeface="Arial"/>
              </a:rPr>
              <a:t>Scottish 15+ population</a:t>
            </a:r>
          </a:p>
        </p:txBody>
      </p:sp>
      <p:sp>
        <p:nvSpPr>
          <p:cNvPr id="23" name="TextBox 1"/>
          <p:cNvSpPr txBox="1"/>
          <p:nvPr userDrawn="1"/>
        </p:nvSpPr>
        <p:spPr>
          <a:xfrm>
            <a:off x="-22794" y="4377277"/>
            <a:ext cx="14264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10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8206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9730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9641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95515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9461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93721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92824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1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Monthly Data</a:t>
            </a:r>
            <a:r>
              <a:rPr lang="en-GB" sz="800" b="1" baseline="0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Scotland</a:t>
            </a:r>
            <a:endParaRPr lang="en-GB" sz="800" b="1">
              <a:solidFill>
                <a:srgbClr val="5C5C5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409"/>
          <p:cNvSpPr txBox="1">
            <a:spLocks noChangeArrowheads="1"/>
          </p:cNvSpPr>
          <p:nvPr userDrawn="1"/>
        </p:nvSpPr>
        <p:spPr bwMode="auto">
          <a:xfrm>
            <a:off x="7020272" y="4659982"/>
            <a:ext cx="223224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300"/>
              </a:spcBef>
            </a:pPr>
            <a:r>
              <a:rPr lang="en-GB" altLang="en-US" sz="700" b="1" baseline="0">
                <a:solidFill>
                  <a:srgbClr val="FFFFFF"/>
                </a:solidFill>
                <a:latin typeface="Arial"/>
                <a:cs typeface="Arial"/>
              </a:rPr>
              <a:t>For more information please contact us on:</a:t>
            </a:r>
          </a:p>
          <a:p>
            <a:pPr>
              <a:spcBef>
                <a:spcPts val="300"/>
              </a:spcBef>
            </a:pPr>
            <a:r>
              <a:rPr lang="en-GB" altLang="en-US" sz="700" b="1" baseline="0">
                <a:solidFill>
                  <a:srgbClr val="FFFFFF"/>
                </a:solidFill>
                <a:latin typeface="Arial"/>
                <a:cs typeface="Arial"/>
              </a:rPr>
              <a:t>info@pamco.co.uk / +44 (0)20 7637 9822 </a:t>
            </a:r>
          </a:p>
          <a:p>
            <a:pPr>
              <a:spcBef>
                <a:spcPts val="300"/>
              </a:spcBef>
            </a:pPr>
            <a:r>
              <a:rPr lang="en-GB" altLang="en-US" sz="700" b="1" baseline="0">
                <a:solidFill>
                  <a:srgbClr val="FFFFFF"/>
                </a:solidFill>
                <a:latin typeface="Arial"/>
                <a:cs typeface="Arial"/>
              </a:rPr>
              <a:t>www.pamco.co.uk</a:t>
            </a:r>
            <a:endParaRPr lang="en-GB" altLang="en-US" sz="700" baseline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21" name="TextBox 382">
            <a:extLst>
              <a:ext uri="{FF2B5EF4-FFF2-40B4-BE49-F238E27FC236}">
                <a16:creationId xmlns:a16="http://schemas.microsoft.com/office/drawing/2014/main" id="{93FEB12A-9232-479C-9D22-AFF72F5B3957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4695055" y="1174808"/>
            <a:ext cx="4448945" cy="378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000" b="1" i="0">
                <a:solidFill>
                  <a:srgbClr val="CE267C"/>
                </a:solidFill>
                <a:latin typeface="Arial"/>
                <a:cs typeface="Arial"/>
              </a:rPr>
              <a:t>Reach by platform</a:t>
            </a:r>
          </a:p>
        </p:txBody>
      </p:sp>
      <p:pic>
        <p:nvPicPr>
          <p:cNvPr id="24" name="Picture 23" descr="newspaper.png">
            <a:extLst>
              <a:ext uri="{FF2B5EF4-FFF2-40B4-BE49-F238E27FC236}">
                <a16:creationId xmlns:a16="http://schemas.microsoft.com/office/drawing/2014/main" id="{DC5D6CD1-C70E-4E6D-BE66-9EB3080BF9D2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5153" y="1491629"/>
            <a:ext cx="1728192" cy="1413975"/>
          </a:xfrm>
          <a:prstGeom prst="rect">
            <a:avLst/>
          </a:prstGeom>
        </p:spPr>
      </p:pic>
      <p:sp>
        <p:nvSpPr>
          <p:cNvPr id="25" name="TextBox 382">
            <a:extLst>
              <a:ext uri="{FF2B5EF4-FFF2-40B4-BE49-F238E27FC236}">
                <a16:creationId xmlns:a16="http://schemas.microsoft.com/office/drawing/2014/main" id="{378828A9-06E6-4C8C-BB9B-11566BB552CE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5225153" y="2736106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1298E3"/>
                </a:solidFill>
                <a:latin typeface="Arial"/>
                <a:cs typeface="Arial"/>
              </a:rPr>
              <a:t>Print</a:t>
            </a:r>
          </a:p>
        </p:txBody>
      </p:sp>
      <p:pic>
        <p:nvPicPr>
          <p:cNvPr id="26" name="Picture 25" descr="mobile.png">
            <a:extLst>
              <a:ext uri="{FF2B5EF4-FFF2-40B4-BE49-F238E27FC236}">
                <a16:creationId xmlns:a16="http://schemas.microsoft.com/office/drawing/2014/main" id="{DD7556A6-37DC-46B1-9BA3-401DF2C29422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1851" y="2944782"/>
            <a:ext cx="823340" cy="1368152"/>
          </a:xfrm>
          <a:prstGeom prst="rect">
            <a:avLst/>
          </a:prstGeom>
        </p:spPr>
      </p:pic>
      <p:pic>
        <p:nvPicPr>
          <p:cNvPr id="37" name="Picture 36" descr="tablet.png">
            <a:extLst>
              <a:ext uri="{FF2B5EF4-FFF2-40B4-BE49-F238E27FC236}">
                <a16:creationId xmlns:a16="http://schemas.microsoft.com/office/drawing/2014/main" id="{CEA4C34F-2BAF-44F3-B6DB-89C7BF2E3DE6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5084" y="2997431"/>
            <a:ext cx="946290" cy="1344729"/>
          </a:xfrm>
          <a:prstGeom prst="rect">
            <a:avLst/>
          </a:prstGeom>
        </p:spPr>
      </p:pic>
      <p:sp>
        <p:nvSpPr>
          <p:cNvPr id="38" name="TextBox 382">
            <a:extLst>
              <a:ext uri="{FF2B5EF4-FFF2-40B4-BE49-F238E27FC236}">
                <a16:creationId xmlns:a16="http://schemas.microsoft.com/office/drawing/2014/main" id="{02672E18-6EC8-4714-9E2F-096A4CA8F9ED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7205044" y="4252345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64AA27"/>
                </a:solidFill>
                <a:latin typeface="Arial"/>
                <a:cs typeface="Arial"/>
              </a:rPr>
              <a:t>Tablet</a:t>
            </a:r>
          </a:p>
        </p:txBody>
      </p:sp>
      <p:sp>
        <p:nvSpPr>
          <p:cNvPr id="39" name="TextBox 382">
            <a:extLst>
              <a:ext uri="{FF2B5EF4-FFF2-40B4-BE49-F238E27FC236}">
                <a16:creationId xmlns:a16="http://schemas.microsoft.com/office/drawing/2014/main" id="{4CAE7515-77A8-4223-9DEB-B361A3F96C64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5902393" y="4235849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64AA27"/>
                </a:solidFill>
                <a:latin typeface="Arial"/>
                <a:cs typeface="Arial"/>
              </a:rPr>
              <a:t>Smartphone</a:t>
            </a:r>
          </a:p>
        </p:txBody>
      </p:sp>
      <p:sp>
        <p:nvSpPr>
          <p:cNvPr id="40" name="TextBox 382">
            <a:extLst>
              <a:ext uri="{FF2B5EF4-FFF2-40B4-BE49-F238E27FC236}">
                <a16:creationId xmlns:a16="http://schemas.microsoft.com/office/drawing/2014/main" id="{DAB65382-9653-4FCD-8CB1-2B86210DF057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4592135" y="4244097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64AA27"/>
                </a:solidFill>
                <a:latin typeface="Arial"/>
                <a:cs typeface="Arial"/>
              </a:rPr>
              <a:t>Computer </a:t>
            </a:r>
          </a:p>
        </p:txBody>
      </p:sp>
      <p:pic>
        <p:nvPicPr>
          <p:cNvPr id="41" name="Picture 40" descr="Icon&#10;&#10;Description automatically generated">
            <a:extLst>
              <a:ext uri="{FF2B5EF4-FFF2-40B4-BE49-F238E27FC236}">
                <a16:creationId xmlns:a16="http://schemas.microsoft.com/office/drawing/2014/main" id="{C47E49E9-2AE7-4C46-A4F2-4BF2860C4752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7491" y="3222425"/>
            <a:ext cx="1051026" cy="1029466"/>
          </a:xfrm>
          <a:prstGeom prst="rect">
            <a:avLst/>
          </a:prstGeom>
        </p:spPr>
      </p:pic>
      <p:sp>
        <p:nvSpPr>
          <p:cNvPr id="42" name="TextBox 382">
            <a:extLst>
              <a:ext uri="{FF2B5EF4-FFF2-40B4-BE49-F238E27FC236}">
                <a16:creationId xmlns:a16="http://schemas.microsoft.com/office/drawing/2014/main" id="{10AD3A4E-D65B-4054-A0DA-94F671F744CD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7044958" y="2691913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CE267C"/>
                </a:solidFill>
                <a:latin typeface="Arial"/>
                <a:cs typeface="Arial"/>
              </a:rPr>
              <a:t>Total Digital</a:t>
            </a:r>
          </a:p>
        </p:txBody>
      </p:sp>
      <p:pic>
        <p:nvPicPr>
          <p:cNvPr id="43" name="Picture 42" descr="Icon&#10;&#10;Description automatically generated">
            <a:extLst>
              <a:ext uri="{FF2B5EF4-FFF2-40B4-BE49-F238E27FC236}">
                <a16:creationId xmlns:a16="http://schemas.microsoft.com/office/drawing/2014/main" id="{9567A423-571C-4AF2-B529-90EA4A6BD219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6552" y="1697044"/>
            <a:ext cx="1052996" cy="985653"/>
          </a:xfrm>
          <a:prstGeom prst="rect">
            <a:avLst/>
          </a:prstGeom>
        </p:spPr>
      </p:pic>
      <p:sp>
        <p:nvSpPr>
          <p:cNvPr id="44" name="TextBox 382">
            <a:extLst>
              <a:ext uri="{FF2B5EF4-FFF2-40B4-BE49-F238E27FC236}">
                <a16:creationId xmlns:a16="http://schemas.microsoft.com/office/drawing/2014/main" id="{23AEEC46-373D-4F91-9FCE-6B8884673414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0" y="97433"/>
            <a:ext cx="9144000" cy="28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7982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0" i="0" kern="12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PAMCo</a:t>
            </a:r>
            <a:r>
              <a:rPr lang="en-US" sz="1400" b="0" i="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H2 2024 Jun’22 - Jun’24 print data fused with Jun’24 iris data</a:t>
            </a:r>
            <a:endParaRPr lang="en-GB" altLang="en-US" sz="1400" b="0" i="0" kern="1200" dirty="0">
              <a:solidFill>
                <a:schemeClr val="bg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1110551-294F-420E-84A3-D54A46CBDD45}"/>
              </a:ext>
            </a:extLst>
          </p:cNvPr>
          <p:cNvSpPr txBox="1"/>
          <p:nvPr userDrawn="1"/>
        </p:nvSpPr>
        <p:spPr>
          <a:xfrm>
            <a:off x="2285955" y="319627"/>
            <a:ext cx="457208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Data are strictly embargoed until 0</a:t>
            </a:r>
            <a:r>
              <a:rPr lang="en-GB" sz="105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0</a:t>
            </a:r>
            <a:r>
              <a:rPr lang="en-GB" sz="105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:01 on Wednesday 25</a:t>
            </a:r>
            <a:r>
              <a:rPr lang="en-GB" sz="1050" b="0" baseline="300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th</a:t>
            </a:r>
            <a:r>
              <a:rPr lang="en-GB" sz="105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September 2024</a:t>
            </a:r>
          </a:p>
        </p:txBody>
      </p:sp>
    </p:spTree>
    <p:extLst>
      <p:ext uri="{BB962C8B-B14F-4D97-AF65-F5344CB8AC3E}">
        <p14:creationId xmlns:p14="http://schemas.microsoft.com/office/powerpoint/2010/main" val="3388010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12319" y="0"/>
            <a:ext cx="9156321" cy="555526"/>
          </a:xfrm>
          <a:prstGeom prst="rect">
            <a:avLst/>
          </a:prstGeom>
          <a:solidFill>
            <a:srgbClr val="64A927"/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77907" tIns="38953" rIns="77907" bIns="38953"/>
          <a:lstStyle/>
          <a:p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-14356" y="4587975"/>
            <a:ext cx="9158356" cy="555526"/>
          </a:xfrm>
          <a:prstGeom prst="rect">
            <a:avLst/>
          </a:prstGeom>
          <a:solidFill>
            <a:srgbClr val="64A927"/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77907" tIns="38953" rIns="77907" bIns="38953"/>
          <a:lstStyle/>
          <a:p>
            <a:endParaRPr lang="en-US"/>
          </a:p>
        </p:txBody>
      </p:sp>
      <p:pic>
        <p:nvPicPr>
          <p:cNvPr id="9" name="Picture 8" descr="logo2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23478"/>
            <a:ext cx="1001254" cy="288032"/>
          </a:xfrm>
          <a:prstGeom prst="rect">
            <a:avLst/>
          </a:prstGeom>
        </p:spPr>
      </p:pic>
      <p:pic>
        <p:nvPicPr>
          <p:cNvPr id="10" name="Picture 9" descr="lines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438" y="3"/>
            <a:ext cx="427247" cy="492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0153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emf"/><Relationship Id="rId3" Type="http://schemas.openxmlformats.org/officeDocument/2006/relationships/image" Target="../media/image11.emf"/><Relationship Id="rId7" Type="http://schemas.openxmlformats.org/officeDocument/2006/relationships/image" Target="../media/image15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emf"/><Relationship Id="rId5" Type="http://schemas.openxmlformats.org/officeDocument/2006/relationships/image" Target="../media/image13.emf"/><Relationship Id="rId4" Type="http://schemas.openxmlformats.org/officeDocument/2006/relationships/image" Target="../media/image1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30FC498-8E27-9651-90F9-37B92DC71A49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042988" y="2717800"/>
            <a:ext cx="903287" cy="46672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6E0B4E1-F5E2-9C4A-9A20-E3EA184B7323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2987675" y="2573338"/>
            <a:ext cx="1476375" cy="4667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F1454EF-8980-FF11-9EAE-BDB3858AD5A6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5940425" y="1851025"/>
            <a:ext cx="609600" cy="3048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E178606-1C2C-7CC4-159F-B1A01363A322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5043488" y="3430588"/>
            <a:ext cx="668337" cy="3016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39A1497-F00C-188F-1C56-92E7B59B17B3}"/>
              </a:ext>
            </a:extLst>
          </p:cNvPr>
          <p:cNvPicPr/>
          <p:nvPr/>
        </p:nvPicPr>
        <p:blipFill>
          <a:blip r:embed="rId6"/>
          <a:stretch>
            <a:fillRect/>
          </a:stretch>
        </p:blipFill>
        <p:spPr>
          <a:xfrm>
            <a:off x="6353175" y="3508375"/>
            <a:ext cx="777875" cy="3048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7EDEA68-8E7E-C156-2CF6-DC1BA4637CFC}"/>
              </a:ext>
            </a:extLst>
          </p:cNvPr>
          <p:cNvPicPr/>
          <p:nvPr/>
        </p:nvPicPr>
        <p:blipFill>
          <a:blip r:embed="rId7"/>
          <a:stretch>
            <a:fillRect/>
          </a:stretch>
        </p:blipFill>
        <p:spPr>
          <a:xfrm>
            <a:off x="7772400" y="3508375"/>
            <a:ext cx="608013" cy="304800"/>
          </a:xfrm>
          <a:prstGeom prst="rect">
            <a:avLst/>
          </a:prstGeom>
        </p:spPr>
      </p:pic>
      <p:sp>
        <p:nvSpPr>
          <p:cNvPr id="15" name="TextBox 382">
            <a:extLst>
              <a:ext uri="{FF2B5EF4-FFF2-40B4-BE49-F238E27FC236}">
                <a16:creationId xmlns:a16="http://schemas.microsoft.com/office/drawing/2014/main" id="{AFE931B3-D283-46E5-85D4-98799E57EAA6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0" y="555526"/>
            <a:ext cx="9144000" cy="44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400" b="1">
                <a:solidFill>
                  <a:srgbClr val="5C5C5B"/>
                </a:solidFill>
                <a:latin typeface="Arial"/>
                <a:cs typeface="Arial"/>
              </a:rPr>
              <a:t>Total Market Reach of Magazines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584C63CA-6DBF-5319-1629-C0437C1A743E}"/>
              </a:ext>
            </a:extLst>
          </p:cNvPr>
          <p:cNvPicPr/>
          <p:nvPr/>
        </p:nvPicPr>
        <p:blipFill>
          <a:blip r:embed="rId8"/>
          <a:stretch>
            <a:fillRect/>
          </a:stretch>
        </p:blipFill>
        <p:spPr>
          <a:xfrm>
            <a:off x="7731125" y="1763713"/>
            <a:ext cx="647700" cy="298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9895709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7E7EB7776655348936A38F4F0085AE8" ma:contentTypeVersion="16" ma:contentTypeDescription="Create a new document." ma:contentTypeScope="" ma:versionID="7f91682a2ec369adcd5bb71a832915d3">
  <xsd:schema xmlns:xsd="http://www.w3.org/2001/XMLSchema" xmlns:xs="http://www.w3.org/2001/XMLSchema" xmlns:p="http://schemas.microsoft.com/office/2006/metadata/properties" xmlns:ns2="b2a01d73-8935-4eb2-a87a-2289ff5b8144" xmlns:ns3="93452542-5985-4799-ad4f-b73e5edc7713" targetNamespace="http://schemas.microsoft.com/office/2006/metadata/properties" ma:root="true" ma:fieldsID="c864103d9e4cdff55a38d5722724030a" ns2:_="" ns3:_="">
    <xsd:import namespace="b2a01d73-8935-4eb2-a87a-2289ff5b8144"/>
    <xsd:import namespace="93452542-5985-4799-ad4f-b73e5edc771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a01d73-8935-4eb2-a87a-2289ff5b81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3cc86f3d-b6b6-4121-b807-5ab201feca5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452542-5985-4799-ad4f-b73e5edc7713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8c91ca3b-0558-46f6-9a7b-8d8ea57e0fd4}" ma:internalName="TaxCatchAll" ma:showField="CatchAllData" ma:web="93452542-5985-4799-ad4f-b73e5edc771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2a01d73-8935-4eb2-a87a-2289ff5b8144">
      <Terms xmlns="http://schemas.microsoft.com/office/infopath/2007/PartnerControls"/>
    </lcf76f155ced4ddcb4097134ff3c332f>
    <TaxCatchAll xmlns="93452542-5985-4799-ad4f-b73e5edc7713" xsi:nil="true"/>
  </documentManagement>
</p:properties>
</file>

<file path=customXml/itemProps1.xml><?xml version="1.0" encoding="utf-8"?>
<ds:datastoreItem xmlns:ds="http://schemas.openxmlformats.org/officeDocument/2006/customXml" ds:itemID="{8D7933D3-5878-4F85-BA5E-2F713CF1C23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2A10455-830E-42C8-94B2-066D6A44D8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2a01d73-8935-4eb2-a87a-2289ff5b8144"/>
    <ds:schemaRef ds:uri="93452542-5985-4799-ad4f-b73e5edc771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1DFBEFA-7582-470F-AD85-051CF50F75B1}">
  <ds:schemaRefs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elements/1.1/"/>
    <ds:schemaRef ds:uri="b2a01d73-8935-4eb2-a87a-2289ff5b8144"/>
    <ds:schemaRef ds:uri="http://purl.org/dc/dcmitype/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93452542-5985-4799-ad4f-b73e5edc771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</Words>
  <Application>Microsoft Macintosh PowerPoint</Application>
  <PresentationFormat>On-screen Show (16:9)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Open Sans Condensed</vt:lpstr>
      <vt:lpstr>Arial</vt:lpstr>
      <vt:lpstr>1_Custom Design</vt:lpstr>
      <vt:lpstr>PowerPoint Presentation</vt:lpstr>
    </vt:vector>
  </TitlesOfParts>
  <Company>Ipsos MORI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Ian Jarvis</dc:creator>
  <cp:lastModifiedBy>Account, Yarrington (Trust Offices)</cp:lastModifiedBy>
  <cp:revision>11</cp:revision>
  <cp:lastPrinted>2018-08-24T09:41:59Z</cp:lastPrinted>
  <dcterms:created xsi:type="dcterms:W3CDTF">2013-11-06T11:49:34Z</dcterms:created>
  <dcterms:modified xsi:type="dcterms:W3CDTF">2024-09-10T14:40:52Z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0x01010047E7EB7776655348936A38F4F0085AE8</vt:lpwstr>
  </property>
  <property fmtid="{D5CDD505-2E9C-101B-9397-08002B2CF9AE}" pid="3" name="Order">
    <vt:r8>1221000</vt:r8>
  </property>
  <property fmtid="{D5CDD505-2E9C-101B-9397-08002B2CF9AE}" pid="4" name="MediaServiceImageTags">
    <vt:lpwstr/>
  </property>
</Properties>
</file>